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56" r:id="rId2"/>
    <p:sldId id="268" r:id="rId3"/>
    <p:sldId id="267" r:id="rId4"/>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79" d="100"/>
          <a:sy n="79" d="100"/>
        </p:scale>
        <p:origin x="302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1/11/2024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1/11/2024</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3</a:t>
            </a:fld>
            <a:endParaRPr lang="en-US" dirty="0"/>
          </a:p>
        </p:txBody>
      </p:sp>
    </p:spTree>
    <p:extLst>
      <p:ext uri="{BB962C8B-B14F-4D97-AF65-F5344CB8AC3E}">
        <p14:creationId xmlns:p14="http://schemas.microsoft.com/office/powerpoint/2010/main" val="115553963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1/11/2024</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jlewin@nybussales.com" TargetMode="External"/><Relationship Id="rId13" Type="http://schemas.openxmlformats.org/officeDocument/2006/relationships/hyperlink" Target="mailto:mmcdonald@newyorkbussales.com" TargetMode="External"/><Relationship Id="rId3" Type="http://schemas.openxmlformats.org/officeDocument/2006/relationships/hyperlink" Target="mailto:jjohnston@newyorkbussales.com" TargetMode="External"/><Relationship Id="rId7" Type="http://schemas.openxmlformats.org/officeDocument/2006/relationships/hyperlink" Target="mailto:breith@newyorkbussales.com" TargetMode="External"/><Relationship Id="rId12" Type="http://schemas.openxmlformats.org/officeDocument/2006/relationships/hyperlink" Target="mailto:bshepard@newyorkbussale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mailto:blamaitis@newyorkbussales.com" TargetMode="External"/><Relationship Id="rId11" Type="http://schemas.openxmlformats.org/officeDocument/2006/relationships/hyperlink" Target="mailto:breiling@newyorkbussales.com" TargetMode="External"/><Relationship Id="rId5" Type="http://schemas.openxmlformats.org/officeDocument/2006/relationships/hyperlink" Target="mailto:rhemund@newyorkbussales.com" TargetMode="External"/><Relationship Id="rId10" Type="http://schemas.openxmlformats.org/officeDocument/2006/relationships/hyperlink" Target="mailto:dgrant@nybussales.com" TargetMode="External"/><Relationship Id="rId4" Type="http://schemas.openxmlformats.org/officeDocument/2006/relationships/image" Target="../media/image8.png"/><Relationship Id="rId9" Type="http://schemas.openxmlformats.org/officeDocument/2006/relationships/hyperlink" Target="mailto:ptucker@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Update #24-0110</a:t>
            </a:r>
          </a:p>
        </p:txBody>
      </p:sp>
      <p:sp>
        <p:nvSpPr>
          <p:cNvPr id="9" name="Text Placeholder 8"/>
          <p:cNvSpPr>
            <a:spLocks noGrp="1"/>
          </p:cNvSpPr>
          <p:nvPr>
            <p:ph type="body" sz="quarter" idx="16"/>
          </p:nvPr>
        </p:nvSpPr>
        <p:spPr/>
        <p:txBody>
          <a:bodyPr/>
          <a:lstStyle/>
          <a:p>
            <a:r>
              <a:rPr lang="en-US" dirty="0"/>
              <a:t>Holes In Steel Floor Required and Wood is Protected</a:t>
            </a:r>
          </a:p>
        </p:txBody>
      </p:sp>
      <p:sp>
        <p:nvSpPr>
          <p:cNvPr id="3" name="Content Placeholder 2">
            <a:extLst>
              <a:ext uri="{FF2B5EF4-FFF2-40B4-BE49-F238E27FC236}">
                <a16:creationId xmlns:a16="http://schemas.microsoft.com/office/drawing/2014/main" id="{7481686E-C583-9F0F-7744-50CD5FB34C2E}"/>
              </a:ext>
            </a:extLst>
          </p:cNvPr>
          <p:cNvSpPr>
            <a:spLocks noGrp="1"/>
          </p:cNvSpPr>
          <p:nvPr>
            <p:ph sz="quarter" idx="15"/>
          </p:nvPr>
        </p:nvSpPr>
        <p:spPr>
          <a:xfrm>
            <a:off x="342900" y="4094428"/>
            <a:ext cx="6172200" cy="339725"/>
          </a:xfrm>
        </p:spPr>
        <p:txBody>
          <a:bodyPr/>
          <a:lstStyle/>
          <a:p>
            <a:pPr algn="ctr"/>
            <a:r>
              <a:rPr lang="en-US" dirty="0"/>
              <a:t>Holes Through Steel Floor Required For Body Mounting </a:t>
            </a:r>
          </a:p>
        </p:txBody>
      </p:sp>
      <p:sp>
        <p:nvSpPr>
          <p:cNvPr id="6" name="Content Placeholder 5">
            <a:extLst>
              <a:ext uri="{FF2B5EF4-FFF2-40B4-BE49-F238E27FC236}">
                <a16:creationId xmlns:a16="http://schemas.microsoft.com/office/drawing/2014/main" id="{A918A243-7A2C-9A88-78CF-9F9EC6768760}"/>
              </a:ext>
            </a:extLst>
          </p:cNvPr>
          <p:cNvSpPr>
            <a:spLocks noGrp="1"/>
          </p:cNvSpPr>
          <p:nvPr>
            <p:ph sz="quarter" idx="14"/>
          </p:nvPr>
        </p:nvSpPr>
        <p:spPr>
          <a:xfrm>
            <a:off x="0" y="4467599"/>
            <a:ext cx="6760464" cy="3231705"/>
          </a:xfrm>
        </p:spPr>
        <p:txBody>
          <a:bodyPr>
            <a:normAutofit/>
          </a:bodyPr>
          <a:lstStyle/>
          <a:p>
            <a:pPr marL="0" indent="0" algn="just">
              <a:buNone/>
            </a:pPr>
            <a:r>
              <a:rPr lang="en-US" dirty="0"/>
              <a:t>Recently during DOT inspection of new units with Micro Bird bodies mounted on the Ford chassis, we were asked about 4 holes approximately 2” in diameter (FIGURE #1) located in the floor behind the rear axle. The concern was why the holes were there and if required, was protection of the wood floor above the steel sufficient protection if only undercoating was applied?</a:t>
            </a:r>
          </a:p>
          <a:p>
            <a:pPr marL="0" indent="0" algn="just">
              <a:buNone/>
            </a:pPr>
            <a:r>
              <a:rPr lang="en-US" dirty="0"/>
              <a:t>Working with Micro Bird engineering, we learned that the holes are pre-punched in the floor panels as the they give access to install and tighten the body mounts and bolts in those locations. (FIGURE #2)  Further protection to the floor is provided by a </a:t>
            </a:r>
            <a:r>
              <a:rPr lang="en-CA" dirty="0">
                <a:effectLst/>
                <a:ea typeface="Calibri" panose="020F0502020204030204" pitchFamily="34" charset="0"/>
              </a:rPr>
              <a:t>water and vapor resistant butyl membrane </a:t>
            </a:r>
            <a:r>
              <a:rPr lang="en-US" dirty="0"/>
              <a:t>which is put over the holes before the wood floor is laid down.</a:t>
            </a:r>
          </a:p>
          <a:p>
            <a:pPr marL="0" indent="0">
              <a:buNone/>
            </a:pPr>
            <a:endParaRPr lang="en-US" dirty="0"/>
          </a:p>
          <a:p>
            <a:pPr marL="0" indent="0" algn="just">
              <a:buNone/>
            </a:pPr>
            <a:r>
              <a:rPr lang="en-US" sz="1600" b="1" dirty="0"/>
              <a:t>PLEASE NOTE: All information has been supplied to and approved                                     by NYSDOT.</a:t>
            </a:r>
          </a:p>
        </p:txBody>
      </p:sp>
      <p:pic>
        <p:nvPicPr>
          <p:cNvPr id="1026" name="Picture 2" descr="Rush Truck Centers | Micro Bird School &amp; Activity Buses for Sale">
            <a:extLst>
              <a:ext uri="{FF2B5EF4-FFF2-40B4-BE49-F238E27FC236}">
                <a16:creationId xmlns:a16="http://schemas.microsoft.com/office/drawing/2014/main" id="{FD03D427-7315-8AAF-EDD6-B4927550B5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8330" y="2154025"/>
            <a:ext cx="3601339" cy="1986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6C319B-5A7E-6888-B2CD-A285BCC07BA6}"/>
              </a:ext>
            </a:extLst>
          </p:cNvPr>
          <p:cNvSpPr>
            <a:spLocks noGrp="1"/>
          </p:cNvSpPr>
          <p:nvPr>
            <p:ph type="sldNum" sz="quarter" idx="12"/>
          </p:nvPr>
        </p:nvSpPr>
        <p:spPr/>
        <p:txBody>
          <a:bodyPr/>
          <a:lstStyle/>
          <a:p>
            <a:fld id="{C554EB52-A39F-1E42-ACC2-3A5CA4B651D3}" type="slidenum">
              <a:rPr lang="en-US" smtClean="0"/>
              <a:pPr/>
              <a:t>2</a:t>
            </a:fld>
            <a:endParaRPr lang="en-US" dirty="0"/>
          </a:p>
        </p:txBody>
      </p:sp>
      <p:pic>
        <p:nvPicPr>
          <p:cNvPr id="8" name="Picture 7">
            <a:extLst>
              <a:ext uri="{FF2B5EF4-FFF2-40B4-BE49-F238E27FC236}">
                <a16:creationId xmlns:a16="http://schemas.microsoft.com/office/drawing/2014/main" id="{9C1B446A-6BD8-9E10-B95C-C75FFC5239D8}"/>
              </a:ext>
            </a:extLst>
          </p:cNvPr>
          <p:cNvPicPr>
            <a:picLocks noChangeAspect="1"/>
          </p:cNvPicPr>
          <p:nvPr/>
        </p:nvPicPr>
        <p:blipFill>
          <a:blip r:embed="rId2"/>
          <a:stretch>
            <a:fillRect/>
          </a:stretch>
        </p:blipFill>
        <p:spPr>
          <a:xfrm>
            <a:off x="3394982" y="164253"/>
            <a:ext cx="3228975" cy="2400300"/>
          </a:xfrm>
          <a:prstGeom prst="rect">
            <a:avLst/>
          </a:prstGeom>
        </p:spPr>
      </p:pic>
      <p:sp>
        <p:nvSpPr>
          <p:cNvPr id="11" name="TextBox 10">
            <a:extLst>
              <a:ext uri="{FF2B5EF4-FFF2-40B4-BE49-F238E27FC236}">
                <a16:creationId xmlns:a16="http://schemas.microsoft.com/office/drawing/2014/main" id="{4DDD164B-CFE8-D138-5CA3-1AD17EEE1C1A}"/>
              </a:ext>
            </a:extLst>
          </p:cNvPr>
          <p:cNvSpPr txBox="1"/>
          <p:nvPr/>
        </p:nvSpPr>
        <p:spPr>
          <a:xfrm>
            <a:off x="4203523" y="2579567"/>
            <a:ext cx="1244251" cy="338554"/>
          </a:xfrm>
          <a:prstGeom prst="rect">
            <a:avLst/>
          </a:prstGeom>
          <a:noFill/>
        </p:spPr>
        <p:txBody>
          <a:bodyPr wrap="none" rtlCol="0">
            <a:spAutoFit/>
          </a:bodyPr>
          <a:lstStyle/>
          <a:p>
            <a:r>
              <a:rPr lang="en-US" dirty="0"/>
              <a:t>FIGURE #1</a:t>
            </a:r>
          </a:p>
        </p:txBody>
      </p:sp>
      <p:sp>
        <p:nvSpPr>
          <p:cNvPr id="12" name="TextBox 11">
            <a:extLst>
              <a:ext uri="{FF2B5EF4-FFF2-40B4-BE49-F238E27FC236}">
                <a16:creationId xmlns:a16="http://schemas.microsoft.com/office/drawing/2014/main" id="{50946162-513D-6391-BD87-F33DD5F7376E}"/>
              </a:ext>
            </a:extLst>
          </p:cNvPr>
          <p:cNvSpPr txBox="1"/>
          <p:nvPr/>
        </p:nvSpPr>
        <p:spPr>
          <a:xfrm>
            <a:off x="2959272" y="6851850"/>
            <a:ext cx="1244251" cy="338554"/>
          </a:xfrm>
          <a:prstGeom prst="rect">
            <a:avLst/>
          </a:prstGeom>
          <a:noFill/>
        </p:spPr>
        <p:txBody>
          <a:bodyPr wrap="none" rtlCol="0">
            <a:spAutoFit/>
          </a:bodyPr>
          <a:lstStyle/>
          <a:p>
            <a:r>
              <a:rPr lang="en-US" dirty="0"/>
              <a:t>FIGURE #2</a:t>
            </a:r>
          </a:p>
        </p:txBody>
      </p:sp>
      <p:pic>
        <p:nvPicPr>
          <p:cNvPr id="14" name="Picture 13">
            <a:extLst>
              <a:ext uri="{FF2B5EF4-FFF2-40B4-BE49-F238E27FC236}">
                <a16:creationId xmlns:a16="http://schemas.microsoft.com/office/drawing/2014/main" id="{4BFC860D-2E28-C15B-9ACE-F48EBDDBAF86}"/>
              </a:ext>
            </a:extLst>
          </p:cNvPr>
          <p:cNvPicPr>
            <a:picLocks noChangeAspect="1"/>
          </p:cNvPicPr>
          <p:nvPr/>
        </p:nvPicPr>
        <p:blipFill>
          <a:blip r:embed="rId3"/>
          <a:stretch>
            <a:fillRect/>
          </a:stretch>
        </p:blipFill>
        <p:spPr>
          <a:xfrm>
            <a:off x="2319731" y="3072384"/>
            <a:ext cx="2218537" cy="3689391"/>
          </a:xfrm>
          <a:prstGeom prst="rect">
            <a:avLst/>
          </a:prstGeom>
        </p:spPr>
      </p:pic>
      <p:sp>
        <p:nvSpPr>
          <p:cNvPr id="16" name="Content Placeholder 15">
            <a:extLst>
              <a:ext uri="{FF2B5EF4-FFF2-40B4-BE49-F238E27FC236}">
                <a16:creationId xmlns:a16="http://schemas.microsoft.com/office/drawing/2014/main" id="{82DC38E2-4629-CDB6-53DE-0ED2E19B744F}"/>
              </a:ext>
            </a:extLst>
          </p:cNvPr>
          <p:cNvSpPr>
            <a:spLocks noGrp="1"/>
          </p:cNvSpPr>
          <p:nvPr>
            <p:ph sz="quarter" idx="16"/>
          </p:nvPr>
        </p:nvSpPr>
        <p:spPr>
          <a:xfrm>
            <a:off x="234043" y="206585"/>
            <a:ext cx="2972453" cy="2372981"/>
          </a:xfrm>
        </p:spPr>
        <p:txBody>
          <a:bodyPr>
            <a:normAutofit/>
          </a:bodyPr>
          <a:lstStyle/>
          <a:p>
            <a:pPr marL="0" indent="0" algn="ctr">
              <a:buNone/>
            </a:pPr>
            <a:r>
              <a:rPr lang="en-US" b="1" dirty="0"/>
              <a:t>PLEASE NOTE: </a:t>
            </a:r>
          </a:p>
          <a:p>
            <a:pPr marL="0" indent="0" algn="just">
              <a:buNone/>
            </a:pPr>
            <a:r>
              <a:rPr lang="en-US" b="1" dirty="0"/>
              <a:t>As shown in FIGURE #1, you can see the undercoating over the membrane. This area as the rest of the underbody should be check for undercoating coverage during PM inspections and touched up if required.</a:t>
            </a:r>
          </a:p>
        </p:txBody>
      </p:sp>
    </p:spTree>
    <p:extLst>
      <p:ext uri="{BB962C8B-B14F-4D97-AF65-F5344CB8AC3E}">
        <p14:creationId xmlns:p14="http://schemas.microsoft.com/office/powerpoint/2010/main" val="377887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554EB52-A39F-1E42-ACC2-3A5CA4B651D3}" type="slidenum">
              <a:rPr lang="en-US" smtClean="0"/>
              <a:pPr/>
              <a:t>3</a:t>
            </a:fld>
            <a:endParaRPr lang="en-US" dirty="0"/>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3">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pic>
        <p:nvPicPr>
          <p:cNvPr id="10" name="Picture 9">
            <a:extLst>
              <a:ext uri="{FF2B5EF4-FFF2-40B4-BE49-F238E27FC236}">
                <a16:creationId xmlns:a16="http://schemas.microsoft.com/office/drawing/2014/main" id="{636C533C-D4CB-C767-EC6B-902C3CFD4835}"/>
              </a:ext>
            </a:extLst>
          </p:cNvPr>
          <p:cNvPicPr>
            <a:picLocks noChangeAspect="1"/>
          </p:cNvPicPr>
          <p:nvPr/>
        </p:nvPicPr>
        <p:blipFill>
          <a:blip r:embed="rId4"/>
          <a:stretch>
            <a:fillRect/>
          </a:stretch>
        </p:blipFill>
        <p:spPr>
          <a:xfrm>
            <a:off x="356790" y="278147"/>
            <a:ext cx="6084335" cy="7212193"/>
          </a:xfrm>
          <a:prstGeom prst="rect">
            <a:avLst/>
          </a:prstGeom>
        </p:spPr>
      </p:pic>
      <p:sp>
        <p:nvSpPr>
          <p:cNvPr id="11" name="TextBox 10">
            <a:extLst>
              <a:ext uri="{FF2B5EF4-FFF2-40B4-BE49-F238E27FC236}">
                <a16:creationId xmlns:a16="http://schemas.microsoft.com/office/drawing/2014/main" id="{C90D6FFF-F73C-B56F-3D4B-E0D71BB16DA3}"/>
              </a:ext>
            </a:extLst>
          </p:cNvPr>
          <p:cNvSpPr txBox="1"/>
          <p:nvPr/>
        </p:nvSpPr>
        <p:spPr>
          <a:xfrm>
            <a:off x="1803682" y="984921"/>
            <a:ext cx="3191297" cy="5909310"/>
          </a:xfrm>
          <a:prstGeom prst="rect">
            <a:avLst/>
          </a:prstGeom>
          <a:noFill/>
        </p:spPr>
        <p:txBody>
          <a:bodyPr wrap="square" rtlCol="0">
            <a:spAutoFit/>
          </a:bodyPr>
          <a:lstStyle/>
          <a:p>
            <a:pPr algn="ctr"/>
            <a:endParaRPr lang="en-US" sz="1400" b="1" dirty="0">
              <a:solidFill>
                <a:srgbClr val="0B3588"/>
              </a:solidFill>
            </a:endParaRPr>
          </a:p>
          <a:p>
            <a:pPr algn="ctr"/>
            <a:r>
              <a:rPr lang="en-US" sz="1400" b="1" dirty="0">
                <a:solidFill>
                  <a:srgbClr val="0B3588"/>
                </a:solidFill>
              </a:rPr>
              <a:t>Director of Service </a:t>
            </a:r>
          </a:p>
          <a:p>
            <a:pPr algn="ctr"/>
            <a:r>
              <a:rPr lang="en-US" sz="1400" b="1" dirty="0">
                <a:solidFill>
                  <a:srgbClr val="0B3588"/>
                </a:solidFill>
              </a:rPr>
              <a:t>Ryan Hemund </a:t>
            </a:r>
            <a:r>
              <a:rPr lang="en-US" sz="1400" dirty="0">
                <a:solidFill>
                  <a:srgbClr val="0B3588"/>
                </a:solidFill>
              </a:rPr>
              <a:t> </a:t>
            </a:r>
          </a:p>
          <a:p>
            <a:pPr algn="ctr"/>
            <a:r>
              <a:rPr lang="en-US" sz="1400" dirty="0">
                <a:solidFill>
                  <a:srgbClr val="0B3588"/>
                </a:solidFill>
                <a:hlinkClick r:id="rId5">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endParaRPr lang="en-US" sz="9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Brian Lamaitis	</a:t>
            </a:r>
          </a:p>
          <a:p>
            <a:pPr algn="ctr"/>
            <a:r>
              <a:rPr lang="fi-FI" sz="1400" dirty="0">
                <a:solidFill>
                  <a:srgbClr val="0B3588"/>
                </a:solidFill>
                <a:hlinkClick r:id="rId6">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p>
          <a:p>
            <a:pPr algn="ct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breith@newyorkbussales.com</a:t>
            </a:r>
            <a:endParaRPr lang="fi-FI" sz="1400" dirty="0">
              <a:solidFill>
                <a:srgbClr val="0B3588"/>
              </a:solidFill>
            </a:endParaRPr>
          </a:p>
          <a:p>
            <a:pPr algn="ctr"/>
            <a:endParaRPr lang="fi-FI" sz="800" dirty="0">
              <a:solidFill>
                <a:srgbClr val="0B3588"/>
              </a:solidFill>
              <a:hlinkClick r:id="rId8"/>
            </a:endParaRPr>
          </a:p>
          <a:p>
            <a:pPr algn="ctr"/>
            <a:r>
              <a:rPr lang="fi-FI" sz="1400" dirty="0">
                <a:solidFill>
                  <a:srgbClr val="0B3588"/>
                </a:solidFill>
              </a:rPr>
              <a:t>Phil Tucker</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10"/>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11">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Batavia: 800-463-3232</a:t>
            </a:r>
          </a:p>
          <a:p>
            <a:pPr algn="ctr"/>
            <a:endParaRPr lang="sv-SE" sz="800" dirty="0">
              <a:solidFill>
                <a:srgbClr val="0B3588"/>
              </a:solidFill>
            </a:endParaRPr>
          </a:p>
          <a:p>
            <a:pPr algn="ctr"/>
            <a:r>
              <a:rPr lang="sv-SE" sz="1400" dirty="0">
                <a:solidFill>
                  <a:srgbClr val="0B3588"/>
                </a:solidFill>
              </a:rPr>
              <a:t>Andrew Faskel</a:t>
            </a:r>
          </a:p>
          <a:p>
            <a:pPr algn="ctr"/>
            <a:r>
              <a:rPr lang="sv-SE" sz="1400" dirty="0">
                <a:solidFill>
                  <a:srgbClr val="0B3588"/>
                </a:solidFill>
                <a:hlinkClick r:id="rId12">
                  <a:extLst>
                    <a:ext uri="{A12FA001-AC4F-418D-AE19-62706E023703}">
                      <ahyp:hlinkClr xmlns:ahyp="http://schemas.microsoft.com/office/drawing/2018/hyperlinkcolor" val="tx"/>
                    </a:ext>
                  </a:extLst>
                </a:hlinkClick>
              </a:rPr>
              <a:t>afaskel@newyorkbussales.com</a:t>
            </a:r>
            <a:endParaRPr lang="sv-SE" sz="1400" dirty="0">
              <a:solidFill>
                <a:srgbClr val="0B3588"/>
              </a:solidFill>
            </a:endParaRPr>
          </a:p>
          <a:p>
            <a:pPr algn="ctr"/>
            <a:endParaRPr lang="sv-SE" sz="14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Cherry</a:t>
            </a:r>
          </a:p>
          <a:p>
            <a:pPr algn="ctr"/>
            <a:r>
              <a:rPr lang="sv-SE" sz="1300" dirty="0">
                <a:solidFill>
                  <a:srgbClr val="0B3588"/>
                </a:solidFill>
                <a:hlinkClick r:id="rId13">
                  <a:extLst>
                    <a:ext uri="{A12FA001-AC4F-418D-AE19-62706E023703}">
                      <ahyp:hlinkClr xmlns:ahyp="http://schemas.microsoft.com/office/drawing/2018/hyperlinkcolor" val="tx"/>
                    </a:ext>
                  </a:extLst>
                </a:hlinkClick>
              </a:rPr>
              <a:t>mcherry@newyorkbussales.com</a:t>
            </a:r>
            <a:r>
              <a:rPr lang="sv-SE" sz="1300" dirty="0">
                <a:solidFill>
                  <a:srgbClr val="0B3588"/>
                </a:solidFill>
              </a:rPr>
              <a:t> </a:t>
            </a:r>
          </a:p>
        </p:txBody>
      </p:sp>
      <p:sp>
        <p:nvSpPr>
          <p:cNvPr id="12" name="Content Placeholder 3">
            <a:extLst>
              <a:ext uri="{FF2B5EF4-FFF2-40B4-BE49-F238E27FC236}">
                <a16:creationId xmlns:a16="http://schemas.microsoft.com/office/drawing/2014/main" id="{EE01DABF-1E36-78D2-6640-39EB2187AD06}"/>
              </a:ext>
            </a:extLst>
          </p:cNvPr>
          <p:cNvSpPr>
            <a:spLocks noGrp="1"/>
          </p:cNvSpPr>
          <p:nvPr>
            <p:ph sz="quarter" idx="13"/>
          </p:nvPr>
        </p:nvSpPr>
        <p:spPr>
          <a:xfrm>
            <a:off x="357539" y="308242"/>
            <a:ext cx="6083585" cy="641143"/>
          </a:xfrm>
        </p:spPr>
        <p:txBody>
          <a:bodyPr>
            <a:normAutofit/>
          </a:bodyPr>
          <a:lstStyle/>
          <a:p>
            <a:r>
              <a:rPr lang="en-US" sz="1800" dirty="0"/>
              <a:t>CONTACT ANY OF OUR SERVICE LOCATIONS WITH QUESTIONS</a:t>
            </a:r>
          </a:p>
          <a:p>
            <a:endParaRPr lang="en-US" dirty="0"/>
          </a:p>
        </p:txBody>
      </p:sp>
    </p:spTree>
    <p:extLst>
      <p:ext uri="{BB962C8B-B14F-4D97-AF65-F5344CB8AC3E}">
        <p14:creationId xmlns:p14="http://schemas.microsoft.com/office/powerpoint/2010/main" val="3435656972"/>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254A2347-EFCB-48ED-BE2B-AD6A2A1F2043}"/>
</file>

<file path=customXml/itemProps2.xml><?xml version="1.0" encoding="utf-8"?>
<ds:datastoreItem xmlns:ds="http://schemas.openxmlformats.org/officeDocument/2006/customXml" ds:itemID="{129D6F99-EF19-4C4B-8AD7-F9D48A60E26F}"/>
</file>

<file path=customXml/itemProps3.xml><?xml version="1.0" encoding="utf-8"?>
<ds:datastoreItem xmlns:ds="http://schemas.openxmlformats.org/officeDocument/2006/customXml" ds:itemID="{B5B727CB-8913-4A81-9DCC-3BF4CBF5BF11}"/>
</file>

<file path=docProps/app.xml><?xml version="1.0" encoding="utf-8"?>
<Properties xmlns="http://schemas.openxmlformats.org/officeDocument/2006/extended-properties" xmlns:vt="http://schemas.openxmlformats.org/officeDocument/2006/docPropsVTypes">
  <TotalTime>6226</TotalTime>
  <Words>333</Words>
  <Application>Microsoft Office PowerPoint</Application>
  <PresentationFormat>Letter Paper (8.5x11 in)</PresentationFormat>
  <Paragraphs>53</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 Service Update #24-0110</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85</cp:revision>
  <dcterms:created xsi:type="dcterms:W3CDTF">2015-10-07T13:47:43Z</dcterms:created>
  <dcterms:modified xsi:type="dcterms:W3CDTF">2024-01-11T21:16:12Z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