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2"/>
    <p:sldId id="267" r:id="rId3"/>
  </p:sldIdLst>
  <p:sldSz cx="6858000" cy="9144000" type="letter"/>
  <p:notesSz cx="6858000" cy="9144000"/>
  <p:defaultTextStyle>
    <a:defPPr>
      <a:defRPr lang="en-US"/>
    </a:defPPr>
    <a:lvl1pPr marL="0" algn="l" defTabSz="41029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10291" algn="l" defTabSz="41029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20583" algn="l" defTabSz="41029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30874" algn="l" defTabSz="41029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41165" algn="l" defTabSz="41029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51456" algn="l" defTabSz="41029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61748" algn="l" defTabSz="41029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72039" algn="l" defTabSz="41029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82330" algn="l" defTabSz="41029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7D"/>
    <a:srgbClr val="0B35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43"/>
  </p:normalViewPr>
  <p:slideViewPr>
    <p:cSldViewPr snapToGrid="0" snapToObjects="1">
      <p:cViewPr varScale="1">
        <p:scale>
          <a:sx n="59" d="100"/>
          <a:sy n="59" d="100"/>
        </p:scale>
        <p:origin x="2568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handoutMaster" Target="handoutMasters/handoutMaster1.xml"/><Relationship Id="rId10" Type="http://schemas.openxmlformats.org/officeDocument/2006/relationships/customXml" Target="../customXml/item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C383F-51E1-3D4F-B4B0-3917E0347180}" type="datetimeFigureOut">
              <a:rPr lang="en-US" smtClean="0"/>
              <a:t>1/31/2024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B4757C-0BA5-EC4C-B2BD-8AEB508D7B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0450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A0BDDD-B561-7543-BC21-7B3E9B5D8538}" type="datetimeFigureOut">
              <a:rPr lang="en-US" smtClean="0"/>
              <a:t>1/31/2024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854713-6AB7-CA4B-8619-5D14F8BCFE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0640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1029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10291" algn="l" defTabSz="41029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20583" algn="l" defTabSz="41029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30874" algn="l" defTabSz="41029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41165" algn="l" defTabSz="41029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51456" algn="l" defTabSz="41029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61748" algn="l" defTabSz="41029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72039" algn="l" defTabSz="41029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82330" algn="l" defTabSz="41029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Set up as a table would make it easier to edit</a:t>
            </a:r>
          </a:p>
          <a:p>
            <a:endParaRPr lang="en-US" dirty="0"/>
          </a:p>
          <a:p>
            <a:r>
              <a:rPr lang="en-US" dirty="0"/>
              <a:t>Add additional pages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54713-6AB7-CA4B-8619-5D14F8BCFE2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539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hyperlink" Target="https://www.facebook.com/New-York-Bus-Sales-LLC-280877326166/timeline/" TargetMode="External"/><Relationship Id="rId7" Type="http://schemas.openxmlformats.org/officeDocument/2006/relationships/hyperlink" Target="https://twitter.com/nybussales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jpg"/><Relationship Id="rId5" Type="http://schemas.openxmlformats.org/officeDocument/2006/relationships/hyperlink" Target="https://instagram.com/newyorkbussales/" TargetMode="External"/><Relationship Id="rId10" Type="http://schemas.openxmlformats.org/officeDocument/2006/relationships/hyperlink" Target="http://www.nyhma.org/viewforum.php?f=2&amp;start=0" TargetMode="External"/><Relationship Id="rId4" Type="http://schemas.openxmlformats.org/officeDocument/2006/relationships/image" Target="../media/image2.jpg"/><Relationship Id="rId9" Type="http://schemas.openxmlformats.org/officeDocument/2006/relationships/hyperlink" Target="http://newyorkbussales.com/" TargetMode="Externa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hyperlink" Target="http://newyorkbussales.com/" TargetMode="External"/><Relationship Id="rId3" Type="http://schemas.openxmlformats.org/officeDocument/2006/relationships/image" Target="../media/image2.jpg"/><Relationship Id="rId7" Type="http://schemas.openxmlformats.org/officeDocument/2006/relationships/image" Target="../media/image4.jpg"/><Relationship Id="rId2" Type="http://schemas.openxmlformats.org/officeDocument/2006/relationships/hyperlink" Target="https://www.facebook.com/New-York-Bus-Sales-LLC-280877326166/timeline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twitter.com/nybussales" TargetMode="External"/><Relationship Id="rId5" Type="http://schemas.openxmlformats.org/officeDocument/2006/relationships/image" Target="../media/image3.jpg"/><Relationship Id="rId4" Type="http://schemas.openxmlformats.org/officeDocument/2006/relationships/hyperlink" Target="https://instagram.com/newyorkbussales/" TargetMode="External"/><Relationship Id="rId9" Type="http://schemas.openxmlformats.org/officeDocument/2006/relationships/hyperlink" Target="http://www.nyhma.org/viewforum.php?f=2&amp;start=0" TargetMode="Externa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hyperlink" Target="http://newyorkbussales.com/" TargetMode="External"/><Relationship Id="rId3" Type="http://schemas.openxmlformats.org/officeDocument/2006/relationships/image" Target="../media/image2.jpg"/><Relationship Id="rId7" Type="http://schemas.openxmlformats.org/officeDocument/2006/relationships/image" Target="../media/image4.jpg"/><Relationship Id="rId2" Type="http://schemas.openxmlformats.org/officeDocument/2006/relationships/hyperlink" Target="https://www.facebook.com/New-York-Bus-Sales-LLC-280877326166/timeline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twitter.com/nybussales" TargetMode="External"/><Relationship Id="rId5" Type="http://schemas.openxmlformats.org/officeDocument/2006/relationships/image" Target="../media/image3.jpg"/><Relationship Id="rId4" Type="http://schemas.openxmlformats.org/officeDocument/2006/relationships/hyperlink" Target="https://instagram.com/newyorkbussales/" TargetMode="External"/><Relationship Id="rId9" Type="http://schemas.openxmlformats.org/officeDocument/2006/relationships/hyperlink" Target="http://www.nyhma.org/viewforum.php?f=2&amp;start=0" TargetMode="Externa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hyperlink" Target="http://newyorkbussales.com/" TargetMode="External"/><Relationship Id="rId3" Type="http://schemas.openxmlformats.org/officeDocument/2006/relationships/image" Target="../media/image2.jpg"/><Relationship Id="rId7" Type="http://schemas.openxmlformats.org/officeDocument/2006/relationships/image" Target="../media/image4.jpg"/><Relationship Id="rId2" Type="http://schemas.openxmlformats.org/officeDocument/2006/relationships/hyperlink" Target="https://www.facebook.com/New-York-Bus-Sales-LLC-280877326166/timeline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twitter.com/nybussales" TargetMode="External"/><Relationship Id="rId5" Type="http://schemas.openxmlformats.org/officeDocument/2006/relationships/image" Target="../media/image3.jpg"/><Relationship Id="rId4" Type="http://schemas.openxmlformats.org/officeDocument/2006/relationships/hyperlink" Target="https://instagram.com/newyorkbussales/" TargetMode="External"/><Relationship Id="rId9" Type="http://schemas.openxmlformats.org/officeDocument/2006/relationships/hyperlink" Target="http://www.nyhma.org/viewforum.php?f=2&amp;start=0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://newyorkbussales.com/" TargetMode="External"/><Relationship Id="rId3" Type="http://schemas.openxmlformats.org/officeDocument/2006/relationships/image" Target="../media/image2.jpg"/><Relationship Id="rId7" Type="http://schemas.openxmlformats.org/officeDocument/2006/relationships/image" Target="../media/image4.jpg"/><Relationship Id="rId2" Type="http://schemas.openxmlformats.org/officeDocument/2006/relationships/hyperlink" Target="https://www.facebook.com/New-York-Bus-Sales-LLC-280877326166/timeline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twitter.com/nybussales" TargetMode="External"/><Relationship Id="rId5" Type="http://schemas.openxmlformats.org/officeDocument/2006/relationships/image" Target="../media/image3.jpg"/><Relationship Id="rId4" Type="http://schemas.openxmlformats.org/officeDocument/2006/relationships/hyperlink" Target="https://instagram.com/newyorkbussales/" TargetMode="External"/><Relationship Id="rId9" Type="http://schemas.openxmlformats.org/officeDocument/2006/relationships/hyperlink" Target="http://www.nyhma.org/viewforum.php?f=2&amp;start=0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5" hasCustomPrompt="1"/>
          </p:nvPr>
        </p:nvSpPr>
        <p:spPr>
          <a:xfrm>
            <a:off x="342900" y="3825183"/>
            <a:ext cx="6172200" cy="339725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TITLE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23757" y="8570197"/>
            <a:ext cx="1600200" cy="295656"/>
          </a:xfrm>
        </p:spPr>
        <p:txBody>
          <a:bodyPr/>
          <a:lstStyle>
            <a:lvl1pPr>
              <a:defRPr sz="900"/>
            </a:lvl1pPr>
          </a:lstStyle>
          <a:p>
            <a:fld id="{C554EB52-A39F-1E42-ACC2-3A5CA4B651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249879"/>
            <a:ext cx="6858000" cy="78212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2032000"/>
            <a:ext cx="6858000" cy="84667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42900" y="1656936"/>
            <a:ext cx="6172200" cy="233247"/>
          </a:xfrm>
        </p:spPr>
        <p:txBody>
          <a:bodyPr>
            <a:normAutofit/>
          </a:bodyPr>
          <a:lstStyle>
            <a:lvl1pPr>
              <a:defRPr sz="16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7595810"/>
            <a:ext cx="6857999" cy="592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 descr="head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8"/>
            <a:ext cx="6854952" cy="1255776"/>
          </a:xfrm>
          <a:prstGeom prst="rect">
            <a:avLst/>
          </a:prstGeom>
        </p:spPr>
      </p:pic>
      <p:pic>
        <p:nvPicPr>
          <p:cNvPr id="18" name="Picture 17" descr="facebook.jpg">
            <a:hlinkClick r:id="rId3"/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8570197"/>
            <a:ext cx="323088" cy="295656"/>
          </a:xfrm>
          <a:prstGeom prst="rect">
            <a:avLst/>
          </a:prstGeom>
        </p:spPr>
      </p:pic>
      <p:pic>
        <p:nvPicPr>
          <p:cNvPr id="19" name="Picture 18" descr="instagram.jpg">
            <a:hlinkClick r:id="rId5"/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88" y="8570197"/>
            <a:ext cx="323088" cy="295656"/>
          </a:xfrm>
          <a:prstGeom prst="rect">
            <a:avLst/>
          </a:prstGeom>
        </p:spPr>
      </p:pic>
      <p:pic>
        <p:nvPicPr>
          <p:cNvPr id="20" name="Picture 19" descr="twitter.jpg">
            <a:hlinkClick r:id="rId7"/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76" y="8570197"/>
            <a:ext cx="323088" cy="295656"/>
          </a:xfrm>
          <a:prstGeom prst="rect">
            <a:avLst/>
          </a:prstGeom>
        </p:spPr>
      </p:pic>
      <p:sp>
        <p:nvSpPr>
          <p:cNvPr id="21" name="TextBox 20"/>
          <p:cNvSpPr txBox="1"/>
          <p:nvPr userDrawn="1"/>
        </p:nvSpPr>
        <p:spPr>
          <a:xfrm>
            <a:off x="1959429" y="8626400"/>
            <a:ext cx="29391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tx2"/>
                </a:solidFill>
              </a:rPr>
              <a:t>©2015 New York Bus Sales. All rights reserved.</a:t>
            </a:r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342900" y="2262188"/>
            <a:ext cx="6172200" cy="13906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14"/>
          </p:nvPr>
        </p:nvSpPr>
        <p:spPr>
          <a:xfrm>
            <a:off x="342900" y="4330700"/>
            <a:ext cx="6172200" cy="3095625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" name="TextBox 28"/>
          <p:cNvSpPr txBox="1"/>
          <p:nvPr userDrawn="1"/>
        </p:nvSpPr>
        <p:spPr>
          <a:xfrm>
            <a:off x="342900" y="7698293"/>
            <a:ext cx="617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FFFFFF"/>
                </a:solidFill>
              </a:rPr>
              <a:t>ALL of our Service Updates can be found on the </a:t>
            </a:r>
            <a:r>
              <a:rPr lang="en-US" sz="1000" u="sng" dirty="0">
                <a:solidFill>
                  <a:srgbClr val="FFFFFF"/>
                </a:solidFill>
                <a:hlinkClick r:id="rId9"/>
              </a:rPr>
              <a:t>New York Bus Sales website</a:t>
            </a:r>
            <a:endParaRPr lang="en-US" sz="1000" u="sng" dirty="0">
              <a:solidFill>
                <a:srgbClr val="FFFFFF"/>
              </a:solidFill>
            </a:endParaRPr>
          </a:p>
          <a:p>
            <a:pPr algn="ctr"/>
            <a:r>
              <a:rPr lang="en-US" sz="1000" dirty="0">
                <a:solidFill>
                  <a:srgbClr val="FFFFFF"/>
                </a:solidFill>
              </a:rPr>
              <a:t>Or at the </a:t>
            </a:r>
            <a:r>
              <a:rPr lang="en-US" sz="1000" dirty="0">
                <a:solidFill>
                  <a:srgbClr val="FFFFFF"/>
                </a:solidFill>
                <a:hlinkClick r:id="rId10"/>
              </a:rPr>
              <a:t>New York Head Mechanic website 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342900" y="1262063"/>
            <a:ext cx="6172200" cy="395287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SUBJECT OF EMAIL</a:t>
            </a:r>
          </a:p>
        </p:txBody>
      </p:sp>
    </p:spTree>
    <p:extLst>
      <p:ext uri="{BB962C8B-B14F-4D97-AF65-F5344CB8AC3E}">
        <p14:creationId xmlns:p14="http://schemas.microsoft.com/office/powerpoint/2010/main" val="419648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cle Pag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95981" y="458938"/>
            <a:ext cx="2805113" cy="2286680"/>
          </a:xfrm>
        </p:spPr>
        <p:txBody>
          <a:bodyPr>
            <a:normAutofit/>
          </a:bodyPr>
          <a:lstStyle>
            <a:lvl1pPr>
              <a:defRPr sz="1400">
                <a:solidFill>
                  <a:srgbClr val="80807D"/>
                </a:solidFill>
              </a:defRPr>
            </a:lvl1pPr>
            <a:lvl2pPr>
              <a:defRPr sz="1400">
                <a:solidFill>
                  <a:srgbClr val="80807D"/>
                </a:solidFill>
              </a:defRPr>
            </a:lvl2pPr>
            <a:lvl3pPr>
              <a:defRPr sz="1400">
                <a:solidFill>
                  <a:srgbClr val="80807D"/>
                </a:solidFill>
              </a:defRPr>
            </a:lvl3pPr>
            <a:lvl4pPr>
              <a:defRPr sz="1400">
                <a:solidFill>
                  <a:srgbClr val="80807D"/>
                </a:solidFill>
              </a:defRPr>
            </a:lvl4pPr>
            <a:lvl5pPr>
              <a:defRPr sz="1400">
                <a:solidFill>
                  <a:srgbClr val="80807D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3664857" y="458938"/>
            <a:ext cx="2850243" cy="22866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23757" y="8570197"/>
            <a:ext cx="1600200" cy="295656"/>
          </a:xfrm>
        </p:spPr>
        <p:txBody>
          <a:bodyPr/>
          <a:lstStyle>
            <a:lvl1pPr>
              <a:defRPr sz="900"/>
            </a:lvl1pPr>
          </a:lstStyle>
          <a:p>
            <a:fld id="{C554EB52-A39F-1E42-ACC2-3A5CA4B651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7595810"/>
            <a:ext cx="6857999" cy="592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facebook.jpg">
            <a:hlinkClick r:id="rId2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8570197"/>
            <a:ext cx="323088" cy="295656"/>
          </a:xfrm>
          <a:prstGeom prst="rect">
            <a:avLst/>
          </a:prstGeom>
        </p:spPr>
      </p:pic>
      <p:pic>
        <p:nvPicPr>
          <p:cNvPr id="14" name="Picture 13" descr="instagram.jpg">
            <a:hlinkClick r:id="rId4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88" y="8570197"/>
            <a:ext cx="323088" cy="295656"/>
          </a:xfrm>
          <a:prstGeom prst="rect">
            <a:avLst/>
          </a:prstGeom>
        </p:spPr>
      </p:pic>
      <p:pic>
        <p:nvPicPr>
          <p:cNvPr id="15" name="Picture 14" descr="twitter.jpg">
            <a:hlinkClick r:id="rId6"/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76" y="8570197"/>
            <a:ext cx="323088" cy="295656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1959429" y="8626400"/>
            <a:ext cx="29391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tx2"/>
                </a:solidFill>
              </a:rPr>
              <a:t>©2015 New York Bus Sales. All rights reserved.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5"/>
          </p:nvPr>
        </p:nvSpPr>
        <p:spPr>
          <a:xfrm>
            <a:off x="495981" y="3071968"/>
            <a:ext cx="5994400" cy="2286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9" name="Content Placeholder 7"/>
          <p:cNvSpPr>
            <a:spLocks noGrp="1"/>
          </p:cNvSpPr>
          <p:nvPr>
            <p:ph sz="quarter" idx="16"/>
          </p:nvPr>
        </p:nvSpPr>
        <p:spPr>
          <a:xfrm>
            <a:off x="495981" y="5497820"/>
            <a:ext cx="6019119" cy="1674660"/>
          </a:xfrm>
        </p:spPr>
        <p:txBody>
          <a:bodyPr>
            <a:normAutofit/>
          </a:bodyPr>
          <a:lstStyle>
            <a:lvl1pPr>
              <a:defRPr sz="1400">
                <a:solidFill>
                  <a:srgbClr val="80807D"/>
                </a:solidFill>
              </a:defRPr>
            </a:lvl1pPr>
            <a:lvl2pPr>
              <a:defRPr sz="1400">
                <a:solidFill>
                  <a:srgbClr val="80807D"/>
                </a:solidFill>
              </a:defRPr>
            </a:lvl2pPr>
            <a:lvl3pPr>
              <a:defRPr sz="1400">
                <a:solidFill>
                  <a:srgbClr val="80807D"/>
                </a:solidFill>
              </a:defRPr>
            </a:lvl3pPr>
            <a:lvl4pPr>
              <a:defRPr sz="1400">
                <a:solidFill>
                  <a:srgbClr val="80807D"/>
                </a:solidFill>
              </a:defRPr>
            </a:lvl4pPr>
            <a:lvl5pPr>
              <a:defRPr sz="1400">
                <a:solidFill>
                  <a:srgbClr val="80807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342900" y="7698293"/>
            <a:ext cx="617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FFFFFF"/>
                </a:solidFill>
              </a:rPr>
              <a:t>ALL of our Service Updates can be found on the </a:t>
            </a:r>
            <a:r>
              <a:rPr lang="en-US" sz="1000" u="sng" dirty="0">
                <a:solidFill>
                  <a:srgbClr val="FFFFFF"/>
                </a:solidFill>
                <a:hlinkClick r:id="rId8"/>
              </a:rPr>
              <a:t>New York Bus Sales website</a:t>
            </a:r>
            <a:endParaRPr lang="en-US" sz="1000" u="sng" dirty="0">
              <a:solidFill>
                <a:srgbClr val="FFFFFF"/>
              </a:solidFill>
            </a:endParaRPr>
          </a:p>
          <a:p>
            <a:pPr algn="ctr"/>
            <a:r>
              <a:rPr lang="en-US" sz="1000" dirty="0">
                <a:solidFill>
                  <a:srgbClr val="FFFFFF"/>
                </a:solidFill>
              </a:rPr>
              <a:t>Or at the </a:t>
            </a:r>
            <a:r>
              <a:rPr lang="en-US" sz="1000" dirty="0">
                <a:solidFill>
                  <a:srgbClr val="FFFFFF"/>
                </a:solidFill>
                <a:hlinkClick r:id="rId9"/>
              </a:rPr>
              <a:t>New York Head Mechanic website </a:t>
            </a:r>
            <a:endParaRPr lang="en-US" sz="1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474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cticle Pag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3664857" y="458938"/>
            <a:ext cx="2850243" cy="22866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23757" y="8570197"/>
            <a:ext cx="1600200" cy="295656"/>
          </a:xfrm>
        </p:spPr>
        <p:txBody>
          <a:bodyPr/>
          <a:lstStyle>
            <a:lvl1pPr>
              <a:defRPr sz="900"/>
            </a:lvl1pPr>
          </a:lstStyle>
          <a:p>
            <a:fld id="{C554EB52-A39F-1E42-ACC2-3A5CA4B651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7595810"/>
            <a:ext cx="6857999" cy="592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facebook.jpg">
            <a:hlinkClick r:id="rId2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8570197"/>
            <a:ext cx="323088" cy="295656"/>
          </a:xfrm>
          <a:prstGeom prst="rect">
            <a:avLst/>
          </a:prstGeom>
        </p:spPr>
      </p:pic>
      <p:pic>
        <p:nvPicPr>
          <p:cNvPr id="14" name="Picture 13" descr="instagram.jpg">
            <a:hlinkClick r:id="rId4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88" y="8570197"/>
            <a:ext cx="323088" cy="295656"/>
          </a:xfrm>
          <a:prstGeom prst="rect">
            <a:avLst/>
          </a:prstGeom>
        </p:spPr>
      </p:pic>
      <p:pic>
        <p:nvPicPr>
          <p:cNvPr id="15" name="Picture 14" descr="twitter.jpg">
            <a:hlinkClick r:id="rId6"/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76" y="8570197"/>
            <a:ext cx="323088" cy="295656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1959429" y="8626400"/>
            <a:ext cx="29391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tx2"/>
                </a:solidFill>
              </a:rPr>
              <a:t>©2015 New York Bus Sales. All rights reserved.</a:t>
            </a:r>
          </a:p>
        </p:txBody>
      </p:sp>
      <p:sp>
        <p:nvSpPr>
          <p:cNvPr id="19" name="Content Placeholder 7"/>
          <p:cNvSpPr>
            <a:spLocks noGrp="1"/>
          </p:cNvSpPr>
          <p:nvPr>
            <p:ph sz="quarter" idx="16"/>
          </p:nvPr>
        </p:nvSpPr>
        <p:spPr>
          <a:xfrm>
            <a:off x="495981" y="3006201"/>
            <a:ext cx="6019119" cy="1674660"/>
          </a:xfrm>
        </p:spPr>
        <p:txBody>
          <a:bodyPr>
            <a:normAutofit/>
          </a:bodyPr>
          <a:lstStyle>
            <a:lvl1pPr>
              <a:defRPr sz="1400">
                <a:solidFill>
                  <a:srgbClr val="80807D"/>
                </a:solidFill>
              </a:defRPr>
            </a:lvl1pPr>
            <a:lvl2pPr>
              <a:defRPr sz="1400">
                <a:solidFill>
                  <a:srgbClr val="80807D"/>
                </a:solidFill>
              </a:defRPr>
            </a:lvl2pPr>
            <a:lvl3pPr>
              <a:defRPr sz="1400">
                <a:solidFill>
                  <a:srgbClr val="80807D"/>
                </a:solidFill>
              </a:defRPr>
            </a:lvl3pPr>
            <a:lvl4pPr>
              <a:defRPr sz="1400">
                <a:solidFill>
                  <a:srgbClr val="80807D"/>
                </a:solidFill>
              </a:defRPr>
            </a:lvl4pPr>
            <a:lvl5pPr>
              <a:defRPr sz="1400">
                <a:solidFill>
                  <a:srgbClr val="80807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534307" y="458938"/>
            <a:ext cx="2850243" cy="22866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342900" y="7698293"/>
            <a:ext cx="617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FFFFFF"/>
                </a:solidFill>
              </a:rPr>
              <a:t>ALL of our Service Updates can be found on the </a:t>
            </a:r>
            <a:r>
              <a:rPr lang="en-US" sz="1000" u="sng" dirty="0">
                <a:solidFill>
                  <a:srgbClr val="FFFFFF"/>
                </a:solidFill>
                <a:hlinkClick r:id="rId8"/>
              </a:rPr>
              <a:t>New York Bus Sales website</a:t>
            </a:r>
            <a:endParaRPr lang="en-US" sz="1000" u="sng" dirty="0">
              <a:solidFill>
                <a:srgbClr val="FFFFFF"/>
              </a:solidFill>
            </a:endParaRPr>
          </a:p>
          <a:p>
            <a:pPr algn="ctr"/>
            <a:r>
              <a:rPr lang="en-US" sz="1000" dirty="0">
                <a:solidFill>
                  <a:srgbClr val="FFFFFF"/>
                </a:solidFill>
              </a:rPr>
              <a:t>Or at the </a:t>
            </a:r>
            <a:r>
              <a:rPr lang="en-US" sz="1000" dirty="0">
                <a:solidFill>
                  <a:srgbClr val="FFFFFF"/>
                </a:solidFill>
                <a:hlinkClick r:id="rId9"/>
              </a:rPr>
              <a:t>New York Head Mechanic website </a:t>
            </a:r>
            <a:endParaRPr lang="en-US" sz="1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006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23757" y="8570197"/>
            <a:ext cx="1600200" cy="295656"/>
          </a:xfrm>
        </p:spPr>
        <p:txBody>
          <a:bodyPr/>
          <a:lstStyle>
            <a:lvl1pPr>
              <a:defRPr sz="900"/>
            </a:lvl1pPr>
          </a:lstStyle>
          <a:p>
            <a:fld id="{C554EB52-A39F-1E42-ACC2-3A5CA4B651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7595810"/>
            <a:ext cx="6857999" cy="592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facebook.jpg">
            <a:hlinkClick r:id="rId2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8570197"/>
            <a:ext cx="323088" cy="295656"/>
          </a:xfrm>
          <a:prstGeom prst="rect">
            <a:avLst/>
          </a:prstGeom>
        </p:spPr>
      </p:pic>
      <p:pic>
        <p:nvPicPr>
          <p:cNvPr id="14" name="Picture 13" descr="instagram.jpg">
            <a:hlinkClick r:id="rId4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88" y="8570197"/>
            <a:ext cx="323088" cy="295656"/>
          </a:xfrm>
          <a:prstGeom prst="rect">
            <a:avLst/>
          </a:prstGeom>
        </p:spPr>
      </p:pic>
      <p:pic>
        <p:nvPicPr>
          <p:cNvPr id="15" name="Picture 14" descr="twitter.jpg">
            <a:hlinkClick r:id="rId6"/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76" y="8570197"/>
            <a:ext cx="323088" cy="295656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1959429" y="8626400"/>
            <a:ext cx="29391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tx2"/>
                </a:solidFill>
              </a:rPr>
              <a:t>©2015 New York Bus Sales. All rights reserved.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342900" y="7698293"/>
            <a:ext cx="617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FFFFFF"/>
                </a:solidFill>
              </a:rPr>
              <a:t>ALL of our Service Updates can be found on the </a:t>
            </a:r>
            <a:r>
              <a:rPr lang="en-US" sz="1000" u="sng" dirty="0">
                <a:solidFill>
                  <a:srgbClr val="FFFFFF"/>
                </a:solidFill>
                <a:hlinkClick r:id="rId8"/>
              </a:rPr>
              <a:t>New York Bus Sales website</a:t>
            </a:r>
            <a:endParaRPr lang="en-US" sz="1000" u="sng" dirty="0">
              <a:solidFill>
                <a:srgbClr val="FFFFFF"/>
              </a:solidFill>
            </a:endParaRPr>
          </a:p>
          <a:p>
            <a:pPr algn="ctr"/>
            <a:r>
              <a:rPr lang="en-US" sz="1000" dirty="0">
                <a:solidFill>
                  <a:srgbClr val="FFFFFF"/>
                </a:solidFill>
              </a:rPr>
              <a:t>Or at the </a:t>
            </a:r>
            <a:r>
              <a:rPr lang="en-US" sz="1000" dirty="0">
                <a:solidFill>
                  <a:srgbClr val="FFFFFF"/>
                </a:solidFill>
                <a:hlinkClick r:id="rId9"/>
              </a:rPr>
              <a:t>New York Head Mechanic website </a:t>
            </a:r>
            <a:endParaRPr lang="en-US" sz="1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490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23757" y="8570197"/>
            <a:ext cx="1600200" cy="295656"/>
          </a:xfrm>
        </p:spPr>
        <p:txBody>
          <a:bodyPr/>
          <a:lstStyle>
            <a:lvl1pPr>
              <a:defRPr sz="900"/>
            </a:lvl1pPr>
          </a:lstStyle>
          <a:p>
            <a:fld id="{C554EB52-A39F-1E42-ACC2-3A5CA4B651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7595810"/>
            <a:ext cx="6857999" cy="592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facebook.jpg">
            <a:hlinkClick r:id="rId2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8570197"/>
            <a:ext cx="323088" cy="295656"/>
          </a:xfrm>
          <a:prstGeom prst="rect">
            <a:avLst/>
          </a:prstGeom>
        </p:spPr>
      </p:pic>
      <p:pic>
        <p:nvPicPr>
          <p:cNvPr id="14" name="Picture 13" descr="instagram.jpg">
            <a:hlinkClick r:id="rId4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88" y="8570197"/>
            <a:ext cx="323088" cy="295656"/>
          </a:xfrm>
          <a:prstGeom prst="rect">
            <a:avLst/>
          </a:prstGeom>
        </p:spPr>
      </p:pic>
      <p:pic>
        <p:nvPicPr>
          <p:cNvPr id="15" name="Picture 14" descr="twitter.jpg">
            <a:hlinkClick r:id="rId6"/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76" y="8570197"/>
            <a:ext cx="323088" cy="295656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1959429" y="8626400"/>
            <a:ext cx="29391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tx2"/>
                </a:solidFill>
              </a:rPr>
              <a:t>©2015 New York Bus Sales. All rights reserved.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342900" y="7698293"/>
            <a:ext cx="617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FFFFFF"/>
                </a:solidFill>
              </a:rPr>
              <a:t>ALL of our Service Updates can be found on the </a:t>
            </a:r>
            <a:r>
              <a:rPr lang="en-US" sz="1000" u="sng" dirty="0">
                <a:solidFill>
                  <a:srgbClr val="FFFFFF"/>
                </a:solidFill>
                <a:hlinkClick r:id="rId8"/>
              </a:rPr>
              <a:t>New York Bus Sales website</a:t>
            </a:r>
            <a:endParaRPr lang="en-US" sz="1000" u="sng" dirty="0">
              <a:solidFill>
                <a:srgbClr val="FFFFFF"/>
              </a:solidFill>
            </a:endParaRPr>
          </a:p>
          <a:p>
            <a:pPr algn="ctr"/>
            <a:r>
              <a:rPr lang="en-US" sz="1000" dirty="0">
                <a:solidFill>
                  <a:srgbClr val="FFFFFF"/>
                </a:solidFill>
              </a:rPr>
              <a:t>Or at the </a:t>
            </a:r>
            <a:r>
              <a:rPr lang="en-US" sz="1000" dirty="0">
                <a:solidFill>
                  <a:srgbClr val="FFFFFF"/>
                </a:solidFill>
                <a:hlinkClick r:id="rId9"/>
              </a:rPr>
              <a:t>New York Head Mechanic website 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665163" y="1332332"/>
            <a:ext cx="5610225" cy="419100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accent2"/>
                </a:solidFill>
              </a:defRPr>
            </a:lvl1pPr>
            <a:lvl2pPr marL="410291" indent="0" algn="ctr">
              <a:buNone/>
              <a:defRPr sz="1600" b="1">
                <a:solidFill>
                  <a:schemeClr val="accent2"/>
                </a:solidFill>
              </a:defRPr>
            </a:lvl2pPr>
            <a:lvl3pPr marL="820582" indent="0" algn="ctr">
              <a:buNone/>
              <a:defRPr sz="1600" b="1">
                <a:solidFill>
                  <a:schemeClr val="accent2"/>
                </a:solidFill>
              </a:defRPr>
            </a:lvl3pPr>
            <a:lvl4pPr marL="1230873" indent="0" algn="ctr">
              <a:buNone/>
              <a:defRPr sz="1600" b="1">
                <a:solidFill>
                  <a:schemeClr val="accent2"/>
                </a:solidFill>
              </a:defRPr>
            </a:lvl4pPr>
            <a:lvl5pPr marL="1641165" indent="0" algn="ctr">
              <a:buNone/>
              <a:defRPr sz="16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3287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82058" tIns="41029" rIns="82058" bIns="41029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82058" tIns="41029" rIns="82058" bIns="4102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4"/>
          </a:xfrm>
          <a:prstGeom prst="rect">
            <a:avLst/>
          </a:prstGeom>
        </p:spPr>
        <p:txBody>
          <a:bodyPr vert="horz" lIns="82058" tIns="41029" rIns="82058" bIns="41029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8F550-E2BC-A143-8589-52F039787421}" type="datetime1">
              <a:rPr lang="en-US" smtClean="0"/>
              <a:t>1/31/2024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4"/>
          </a:xfrm>
          <a:prstGeom prst="rect">
            <a:avLst/>
          </a:prstGeom>
        </p:spPr>
        <p:txBody>
          <a:bodyPr vert="horz" lIns="82058" tIns="41029" rIns="82058" bIns="41029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4"/>
          </a:xfrm>
          <a:prstGeom prst="rect">
            <a:avLst/>
          </a:prstGeom>
        </p:spPr>
        <p:txBody>
          <a:bodyPr vert="horz" lIns="82058" tIns="41029" rIns="82058" bIns="41029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4EB52-A39F-1E42-ACC2-3A5CA4B651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757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2" r:id="rId5"/>
  </p:sldLayoutIdLst>
  <p:hf hdr="0" ftr="0"/>
  <p:txStyles>
    <p:titleStyle>
      <a:lvl1pPr algn="ctr" defTabSz="410291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7718" indent="-307718" algn="l" defTabSz="410291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66723" indent="-256432" algn="l" defTabSz="410291" rtl="0" eaLnBrk="1" latinLnBrk="0" hangingPunct="1">
        <a:spcBef>
          <a:spcPct val="20000"/>
        </a:spcBef>
        <a:buFont typeface="Arial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5728" indent="-205146" algn="l" defTabSz="410291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019" indent="-205146" algn="l" defTabSz="410291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6311" indent="-205146" algn="l" defTabSz="410291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56602" indent="-205146" algn="l" defTabSz="410291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66893" indent="-205146" algn="l" defTabSz="410291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77185" indent="-205146" algn="l" defTabSz="410291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87476" indent="-205146" algn="l" defTabSz="410291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02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0291" algn="l" defTabSz="4102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0583" algn="l" defTabSz="4102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0874" algn="l" defTabSz="4102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1165" algn="l" defTabSz="4102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1456" algn="l" defTabSz="4102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1748" algn="l" defTabSz="4102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72039" algn="l" defTabSz="4102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82330" algn="l" defTabSz="4102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mailto:jlewin@nybussales.com" TargetMode="External"/><Relationship Id="rId3" Type="http://schemas.openxmlformats.org/officeDocument/2006/relationships/hyperlink" Target="mailto:jjohnston@newyorkbussales.com" TargetMode="External"/><Relationship Id="rId7" Type="http://schemas.openxmlformats.org/officeDocument/2006/relationships/hyperlink" Target="mailto:breith@newyorkbussales.com" TargetMode="External"/><Relationship Id="rId12" Type="http://schemas.openxmlformats.org/officeDocument/2006/relationships/hyperlink" Target="mailto:bshepard@newyorkbussales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blamaitis@newyorkbussales.com" TargetMode="External"/><Relationship Id="rId11" Type="http://schemas.openxmlformats.org/officeDocument/2006/relationships/hyperlink" Target="mailto:breiling@newyorkbussales.com" TargetMode="External"/><Relationship Id="rId5" Type="http://schemas.openxmlformats.org/officeDocument/2006/relationships/hyperlink" Target="mailto:rhemund@newyorkbussales.com" TargetMode="External"/><Relationship Id="rId10" Type="http://schemas.openxmlformats.org/officeDocument/2006/relationships/hyperlink" Target="mailto:dgrant@nybussales.com" TargetMode="External"/><Relationship Id="rId4" Type="http://schemas.openxmlformats.org/officeDocument/2006/relationships/image" Target="../media/image8.png"/><Relationship Id="rId9" Type="http://schemas.openxmlformats.org/officeDocument/2006/relationships/hyperlink" Target="mailto:ptucker@newyorkbussales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4EB52-A39F-1E42-ACC2-3A5CA4B651D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Service Update #24-0127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GM Recall #N222386050</a:t>
            </a:r>
          </a:p>
        </p:txBody>
      </p:sp>
      <p:pic>
        <p:nvPicPr>
          <p:cNvPr id="8" name="Content Placeholder 7" descr="A close-up of a mail envelope&#10;&#10;Description automatically generated">
            <a:extLst>
              <a:ext uri="{FF2B5EF4-FFF2-40B4-BE49-F238E27FC236}">
                <a16:creationId xmlns:a16="http://schemas.microsoft.com/office/drawing/2014/main" id="{43E666F2-5CBE-BB61-BD7A-A4E520DCDAB2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2"/>
          <a:stretch>
            <a:fillRect/>
          </a:stretch>
        </p:blipFill>
        <p:spPr>
          <a:xfrm>
            <a:off x="86842" y="2285056"/>
            <a:ext cx="3250376" cy="2511656"/>
          </a:xfrm>
        </p:spPr>
      </p:pic>
      <p:pic>
        <p:nvPicPr>
          <p:cNvPr id="4" name="Content Placeholder 3" descr="A close-up of a car dealer's address&#10;&#10;Description automatically generated">
            <a:extLst>
              <a:ext uri="{FF2B5EF4-FFF2-40B4-BE49-F238E27FC236}">
                <a16:creationId xmlns:a16="http://schemas.microsoft.com/office/drawing/2014/main" id="{4193F302-37EC-48F4-58FC-C500A7F9A571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3520783" y="2194559"/>
            <a:ext cx="3163531" cy="2444547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B8488D3-B85C-B961-8121-233C4871EB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" y="4874548"/>
            <a:ext cx="6175783" cy="34140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6EB19B9-94AC-CA53-FAEF-41D855D6C09D}"/>
              </a:ext>
            </a:extLst>
          </p:cNvPr>
          <p:cNvSpPr txBox="1"/>
          <p:nvPr/>
        </p:nvSpPr>
        <p:spPr>
          <a:xfrm>
            <a:off x="540292" y="5085864"/>
            <a:ext cx="57774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GM RECALL IS NOT THE SAME AS MICRO BIRD RECALL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677995F0-34B7-C824-4167-9F5D0DD4DBE8}"/>
              </a:ext>
            </a:extLst>
          </p:cNvPr>
          <p:cNvSpPr txBox="1">
            <a:spLocks/>
          </p:cNvSpPr>
          <p:nvPr/>
        </p:nvSpPr>
        <p:spPr>
          <a:xfrm>
            <a:off x="495981" y="5497820"/>
            <a:ext cx="6019119" cy="1674660"/>
          </a:xfrm>
          <a:prstGeom prst="rect">
            <a:avLst/>
          </a:prstGeom>
        </p:spPr>
        <p:txBody>
          <a:bodyPr vert="horz" lIns="82058" tIns="41029" rIns="82058" bIns="41029" rtlCol="0">
            <a:normAutofit/>
          </a:bodyPr>
          <a:lstStyle>
            <a:lvl1pPr marL="0" indent="0" algn="ctr" defTabSz="410291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66723" indent="-256432" algn="l" defTabSz="410291" rtl="0" eaLnBrk="1" latinLnBrk="0" hangingPunct="1">
              <a:spcBef>
                <a:spcPct val="20000"/>
              </a:spcBef>
              <a:buFont typeface="Arial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5728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6019" indent="-205146" algn="l" defTabSz="410291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46311" indent="-205146" algn="l" defTabSz="410291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HHH</a:t>
            </a:r>
            <a:endParaRPr lang="en-US" dirty="0"/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3FFC0740-AB2E-0980-D219-DAF549EA06DF}"/>
              </a:ext>
            </a:extLst>
          </p:cNvPr>
          <p:cNvSpPr txBox="1">
            <a:spLocks/>
          </p:cNvSpPr>
          <p:nvPr/>
        </p:nvSpPr>
        <p:spPr>
          <a:xfrm>
            <a:off x="231648" y="5749987"/>
            <a:ext cx="6435853" cy="2031090"/>
          </a:xfrm>
          <a:prstGeom prst="rect">
            <a:avLst/>
          </a:prstGeom>
        </p:spPr>
        <p:txBody>
          <a:bodyPr vert="horz" lIns="82058" tIns="41029" rIns="82058" bIns="41029" rtlCol="0">
            <a:normAutofit/>
          </a:bodyPr>
          <a:lstStyle>
            <a:lvl1pPr marL="0" indent="0" algn="ctr" defTabSz="410291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66723" indent="-256432" algn="l" defTabSz="410291" rtl="0" eaLnBrk="1" latinLnBrk="0" hangingPunct="1">
              <a:spcBef>
                <a:spcPct val="20000"/>
              </a:spcBef>
              <a:buFont typeface="Arial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5728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6019" indent="-205146" algn="l" defTabSz="410291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46311" indent="-205146" algn="l" defTabSz="410291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56602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66893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77185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7476" indent="-205146" algn="l" defTabSz="4102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400" b="0" dirty="0">
                <a:solidFill>
                  <a:srgbClr val="80807D"/>
                </a:solidFill>
              </a:rPr>
              <a:t>Recently we have had customers with GM Micro Bird units questioning why they have received a GM recall notice (#N222386050) pictured above, concerning wiring in the “B” pillar when the recall for Micro Bird (#22-092-HUS) was already performed.</a:t>
            </a:r>
          </a:p>
          <a:p>
            <a:pPr algn="just"/>
            <a:r>
              <a:rPr lang="en-US" sz="1400" b="0" dirty="0">
                <a:solidFill>
                  <a:srgbClr val="80807D"/>
                </a:solidFill>
              </a:rPr>
              <a:t>Even though these are both wiring related recalls to the harness running up the “B” pillar, they are</a:t>
            </a:r>
            <a:r>
              <a:rPr lang="en-US" sz="1400" dirty="0">
                <a:solidFill>
                  <a:srgbClr val="FF0000"/>
                </a:solidFill>
              </a:rPr>
              <a:t> NOT </a:t>
            </a:r>
            <a:r>
              <a:rPr lang="en-US" sz="1400" b="0" dirty="0">
                <a:solidFill>
                  <a:srgbClr val="80807D"/>
                </a:solidFill>
              </a:rPr>
              <a:t>the same recall and units still need to go to GM to have their recall performed.</a:t>
            </a:r>
          </a:p>
        </p:txBody>
      </p:sp>
    </p:spTree>
    <p:extLst>
      <p:ext uri="{BB962C8B-B14F-4D97-AF65-F5344CB8AC3E}">
        <p14:creationId xmlns:p14="http://schemas.microsoft.com/office/powerpoint/2010/main" val="348455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4EB52-A39F-1E42-ACC2-3A5CA4B651D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463A24-4FFB-4631-AF44-F2F5965455BB}"/>
              </a:ext>
            </a:extLst>
          </p:cNvPr>
          <p:cNvSpPr txBox="1"/>
          <p:nvPr/>
        </p:nvSpPr>
        <p:spPr>
          <a:xfrm>
            <a:off x="4658496" y="8303741"/>
            <a:ext cx="17826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0B3588"/>
                </a:solidFill>
              </a:rPr>
              <a:t>Comments or Concerns:</a:t>
            </a:r>
          </a:p>
          <a:p>
            <a:r>
              <a:rPr lang="en-US" sz="800" dirty="0">
                <a:solidFill>
                  <a:srgbClr val="0B3588"/>
                </a:solidFill>
              </a:rPr>
              <a:t>John Johnston</a:t>
            </a:r>
          </a:p>
          <a:p>
            <a:r>
              <a:rPr lang="en-US" sz="800" dirty="0">
                <a:solidFill>
                  <a:srgbClr val="0B358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jjohnston@newyorkbussales.com</a:t>
            </a:r>
            <a:endParaRPr lang="en-US" sz="800" dirty="0">
              <a:solidFill>
                <a:srgbClr val="0B3588"/>
              </a:solidFill>
            </a:endParaRPr>
          </a:p>
          <a:p>
            <a:r>
              <a:rPr lang="en-US" sz="800" dirty="0">
                <a:solidFill>
                  <a:srgbClr val="0B3588"/>
                </a:solidFill>
              </a:rPr>
              <a:t>Cell 315-263-0766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6C533C-D4CB-C767-EC6B-902C3CFD48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790" y="278147"/>
            <a:ext cx="6084335" cy="721219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90D6FFF-F73C-B56F-3D4B-E0D71BB16DA3}"/>
              </a:ext>
            </a:extLst>
          </p:cNvPr>
          <p:cNvSpPr txBox="1"/>
          <p:nvPr/>
        </p:nvSpPr>
        <p:spPr>
          <a:xfrm>
            <a:off x="1803682" y="984921"/>
            <a:ext cx="3191297" cy="515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400" b="1" dirty="0">
              <a:solidFill>
                <a:srgbClr val="0B3588"/>
              </a:solidFill>
            </a:endParaRPr>
          </a:p>
          <a:p>
            <a:pPr algn="ctr"/>
            <a:r>
              <a:rPr lang="en-US" sz="1400" b="1" dirty="0">
                <a:solidFill>
                  <a:srgbClr val="0B3588"/>
                </a:solidFill>
              </a:rPr>
              <a:t>Director of Service </a:t>
            </a:r>
          </a:p>
          <a:p>
            <a:pPr algn="ctr"/>
            <a:r>
              <a:rPr lang="en-US" sz="1400" b="1" dirty="0">
                <a:solidFill>
                  <a:srgbClr val="0B3588"/>
                </a:solidFill>
              </a:rPr>
              <a:t>Ryan Hemund </a:t>
            </a:r>
            <a:r>
              <a:rPr lang="en-US" sz="1400" dirty="0">
                <a:solidFill>
                  <a:srgbClr val="0B3588"/>
                </a:solidFill>
              </a:rPr>
              <a:t> </a:t>
            </a:r>
          </a:p>
          <a:p>
            <a:pPr algn="ctr"/>
            <a:r>
              <a:rPr lang="en-US" sz="1400" dirty="0">
                <a:solidFill>
                  <a:srgbClr val="0B3588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rhemund@newyorkbussales.com</a:t>
            </a:r>
            <a:r>
              <a:rPr lang="en-US" sz="1400" dirty="0">
                <a:solidFill>
                  <a:srgbClr val="0B3588"/>
                </a:solidFill>
              </a:rPr>
              <a:t>	</a:t>
            </a:r>
          </a:p>
          <a:p>
            <a:pPr algn="ctr"/>
            <a:endParaRPr lang="en-US" sz="900" dirty="0">
              <a:solidFill>
                <a:srgbClr val="0B3588"/>
              </a:solidFill>
            </a:endParaRPr>
          </a:p>
          <a:p>
            <a:pPr algn="ctr"/>
            <a:r>
              <a:rPr lang="fi-FI" sz="1400" b="1" dirty="0">
                <a:solidFill>
                  <a:srgbClr val="0B3588"/>
                </a:solidFill>
              </a:rPr>
              <a:t>Chittenango: 800-962-5768</a:t>
            </a:r>
          </a:p>
          <a:p>
            <a:pPr algn="ctr"/>
            <a:endParaRPr lang="fi-FI" sz="800" dirty="0">
              <a:solidFill>
                <a:srgbClr val="0B3588"/>
              </a:solidFill>
            </a:endParaRPr>
          </a:p>
          <a:p>
            <a:pPr algn="ctr"/>
            <a:r>
              <a:rPr lang="fi-FI" sz="1400" dirty="0">
                <a:solidFill>
                  <a:srgbClr val="0B3588"/>
                </a:solidFill>
              </a:rPr>
              <a:t>Brian Lamaitis	</a:t>
            </a:r>
          </a:p>
          <a:p>
            <a:pPr algn="ctr"/>
            <a:r>
              <a:rPr lang="fi-FI" sz="1400" dirty="0">
                <a:solidFill>
                  <a:srgbClr val="0B3588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blamaitis@newyorkbussales.com</a:t>
            </a:r>
            <a:r>
              <a:rPr lang="fi-FI" sz="1400" dirty="0">
                <a:solidFill>
                  <a:srgbClr val="0B3588"/>
                </a:solidFill>
              </a:rPr>
              <a:t> </a:t>
            </a:r>
          </a:p>
          <a:p>
            <a:pPr algn="ctr"/>
            <a:endParaRPr lang="fi-FI" sz="800" dirty="0">
              <a:solidFill>
                <a:srgbClr val="0B3588"/>
              </a:solidFill>
            </a:endParaRPr>
          </a:p>
          <a:p>
            <a:pPr algn="ctr"/>
            <a:r>
              <a:rPr lang="fi-FI" sz="1400" dirty="0">
                <a:solidFill>
                  <a:srgbClr val="0B3588"/>
                </a:solidFill>
              </a:rPr>
              <a:t>Bob Reith</a:t>
            </a:r>
          </a:p>
          <a:p>
            <a:pPr algn="ctr"/>
            <a:r>
              <a:rPr lang="fi-FI" sz="1400" dirty="0">
                <a:solidFill>
                  <a:srgbClr val="0B3588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breith@newyorkbussales.com</a:t>
            </a:r>
            <a:endParaRPr lang="fi-FI" sz="1400" dirty="0">
              <a:solidFill>
                <a:srgbClr val="0B3588"/>
              </a:solidFill>
            </a:endParaRPr>
          </a:p>
          <a:p>
            <a:pPr algn="ctr"/>
            <a:endParaRPr lang="fi-FI" sz="800" dirty="0">
              <a:solidFill>
                <a:srgbClr val="0B3588"/>
              </a:solidFill>
              <a:hlinkClick r:id="rId8"/>
            </a:endParaRPr>
          </a:p>
          <a:p>
            <a:pPr algn="ctr"/>
            <a:r>
              <a:rPr lang="fi-FI" sz="1400" dirty="0">
                <a:solidFill>
                  <a:srgbClr val="0B3588"/>
                </a:solidFill>
              </a:rPr>
              <a:t>Phil Tucker</a:t>
            </a:r>
          </a:p>
          <a:p>
            <a:pPr algn="ctr"/>
            <a:r>
              <a:rPr lang="fi-FI" sz="1400" dirty="0">
                <a:solidFill>
                  <a:srgbClr val="0B3588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ptucker@newyorkbussales.com</a:t>
            </a:r>
            <a:r>
              <a:rPr lang="fi-FI" sz="1400" dirty="0">
                <a:solidFill>
                  <a:srgbClr val="0B3588"/>
                </a:solidFill>
              </a:rPr>
              <a:t> 	</a:t>
            </a:r>
            <a:endParaRPr lang="fi-FI" sz="1400" dirty="0">
              <a:solidFill>
                <a:srgbClr val="0B3588"/>
              </a:solidFill>
              <a:hlinkClick r:id="rId10"/>
            </a:endParaRPr>
          </a:p>
          <a:p>
            <a:pPr algn="ctr"/>
            <a:r>
              <a:rPr lang="fi-FI" sz="1400" dirty="0">
                <a:solidFill>
                  <a:srgbClr val="0B3588"/>
                </a:solidFill>
              </a:rPr>
              <a:t> 	</a:t>
            </a:r>
            <a:endParaRPr lang="fi-FI" sz="1400" b="1" dirty="0">
              <a:solidFill>
                <a:srgbClr val="0B3588"/>
              </a:solidFill>
            </a:endParaRPr>
          </a:p>
          <a:p>
            <a:pPr algn="ctr"/>
            <a:r>
              <a:rPr lang="fi-FI" sz="1400" b="1" dirty="0">
                <a:solidFill>
                  <a:srgbClr val="0B3588"/>
                </a:solidFill>
              </a:rPr>
              <a:t>Albany: 866-867-1100</a:t>
            </a:r>
          </a:p>
          <a:p>
            <a:pPr algn="ctr"/>
            <a:endParaRPr lang="fi-FI" sz="800" dirty="0">
              <a:solidFill>
                <a:srgbClr val="0B3588"/>
              </a:solidFill>
            </a:endParaRPr>
          </a:p>
          <a:p>
            <a:pPr algn="ctr"/>
            <a:r>
              <a:rPr lang="fi-FI" sz="1400" dirty="0">
                <a:solidFill>
                  <a:srgbClr val="0B3588"/>
                </a:solidFill>
              </a:rPr>
              <a:t>Ben Reiling</a:t>
            </a:r>
          </a:p>
          <a:p>
            <a:pPr algn="ctr"/>
            <a:r>
              <a:rPr lang="fi-FI" sz="1400" dirty="0">
                <a:solidFill>
                  <a:srgbClr val="0B3588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breiling@newyorkbussales.com</a:t>
            </a:r>
            <a:endParaRPr lang="fi-FI" sz="1400" dirty="0">
              <a:solidFill>
                <a:srgbClr val="0B3588"/>
              </a:solidFill>
            </a:endParaRPr>
          </a:p>
          <a:p>
            <a:pPr algn="ctr"/>
            <a:r>
              <a:rPr lang="fi-FI" sz="1400" dirty="0">
                <a:solidFill>
                  <a:srgbClr val="0B3588"/>
                </a:solidFill>
              </a:rPr>
              <a:t> </a:t>
            </a:r>
          </a:p>
          <a:p>
            <a:pPr algn="ctr"/>
            <a:r>
              <a:rPr lang="sv-SE" sz="1400" b="1" dirty="0">
                <a:solidFill>
                  <a:srgbClr val="0B3588"/>
                </a:solidFill>
              </a:rPr>
              <a:t>Batavia: 800-463-3232</a:t>
            </a:r>
          </a:p>
          <a:p>
            <a:pPr algn="ctr"/>
            <a:endParaRPr lang="sv-SE" sz="800" dirty="0">
              <a:solidFill>
                <a:srgbClr val="0B3588"/>
              </a:solidFill>
            </a:endParaRPr>
          </a:p>
          <a:p>
            <a:pPr algn="ctr"/>
            <a:r>
              <a:rPr lang="sv-SE" sz="1400" dirty="0">
                <a:solidFill>
                  <a:srgbClr val="0B3588"/>
                </a:solidFill>
              </a:rPr>
              <a:t>Andrew Faskel</a:t>
            </a:r>
          </a:p>
          <a:p>
            <a:pPr algn="ctr"/>
            <a:r>
              <a:rPr lang="sv-SE" sz="1400" dirty="0">
                <a:solidFill>
                  <a:srgbClr val="0B3588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afaskel@newyorkbussales.com</a:t>
            </a:r>
            <a:endParaRPr lang="sv-SE" sz="1400" dirty="0">
              <a:solidFill>
                <a:srgbClr val="0B3588"/>
              </a:solidFill>
            </a:endParaRPr>
          </a:p>
          <a:p>
            <a:pPr algn="ctr"/>
            <a:endParaRPr lang="sv-SE" sz="1400" dirty="0">
              <a:solidFill>
                <a:srgbClr val="0B3588"/>
              </a:solidFill>
            </a:endParaRP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EE01DABF-1E36-78D2-6640-39EB2187AD0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57539" y="308242"/>
            <a:ext cx="6083585" cy="641143"/>
          </a:xfrm>
        </p:spPr>
        <p:txBody>
          <a:bodyPr>
            <a:normAutofit/>
          </a:bodyPr>
          <a:lstStyle/>
          <a:p>
            <a:r>
              <a:rPr lang="en-US" sz="1800" dirty="0"/>
              <a:t>CONTACT ANY OF OUR SERVICE LOCATIONS WITH QUESTIONS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6569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ew York Bus Sales 01">
      <a:dk1>
        <a:sysClr val="windowText" lastClr="000000"/>
      </a:dk1>
      <a:lt1>
        <a:sysClr val="window" lastClr="FFFFFF"/>
      </a:lt1>
      <a:dk2>
        <a:srgbClr val="80807D"/>
      </a:dk2>
      <a:lt2>
        <a:srgbClr val="EEECE1"/>
      </a:lt2>
      <a:accent1>
        <a:srgbClr val="0048BD"/>
      </a:accent1>
      <a:accent2>
        <a:srgbClr val="0B3588"/>
      </a:accent2>
      <a:accent3>
        <a:srgbClr val="FFCD34"/>
      </a:accent3>
      <a:accent4>
        <a:srgbClr val="FF9900"/>
      </a:accent4>
      <a:accent5>
        <a:srgbClr val="B03330"/>
      </a:accent5>
      <a:accent6>
        <a:srgbClr val="82C359"/>
      </a:accent6>
      <a:hlink>
        <a:srgbClr val="3399FF"/>
      </a:hlink>
      <a:folHlink>
        <a:srgbClr val="0B358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55F8D7A656304F8D7C261D54F5FAF5" ma:contentTypeVersion="19" ma:contentTypeDescription="Create a new document." ma:contentTypeScope="" ma:versionID="fa1a58130e8efb5517c1d60aa34791c0">
  <xsd:schema xmlns:xsd="http://www.w3.org/2001/XMLSchema" xmlns:xs="http://www.w3.org/2001/XMLSchema" xmlns:p="http://schemas.microsoft.com/office/2006/metadata/properties" xmlns:ns2="6ee98f41-a178-4933-bc91-9575cba1a2c1" targetNamespace="http://schemas.microsoft.com/office/2006/metadata/properties" ma:root="true" ma:fieldsID="14a73d1250578efc70ca7d2888d49f92" ns2:_="">
    <xsd:import namespace="6ee98f41-a178-4933-bc91-9575cba1a2c1"/>
    <xsd:element name="properties">
      <xsd:complexType>
        <xsd:sequence>
          <xsd:element name="documentManagement">
            <xsd:complexType>
              <xsd:all>
                <xsd:element ref="ns2:MigrationWizId" minOccurs="0"/>
                <xsd:element ref="ns2:MigrationWizIdPermissions" minOccurs="0"/>
                <xsd:element ref="ns2:MigrationWizIdVersion" minOccurs="0"/>
                <xsd:element ref="ns2:lcf76f155ced4ddcb4097134ff3c332f0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igrationWizIdPermissionLevels" minOccurs="0"/>
                <xsd:element ref="ns2:MigrationWizIdDocumentLibraryPermissions" minOccurs="0"/>
                <xsd:element ref="ns2:MigrationWizIdSecurityGroups" minOccurs="0"/>
                <xsd:element ref="ns2:MediaServiceLocation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98f41-a178-4933-bc91-9575cba1a2c1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Version" ma:index="10" nillable="true" ma:displayName="MigrationWizIdVersion" ma:internalName="MigrationWizIdVersion">
      <xsd:simpleType>
        <xsd:restriction base="dms:Text"/>
      </xsd:simpleType>
    </xsd:element>
    <xsd:element name="lcf76f155ced4ddcb4097134ff3c332f0" ma:index="11" nillable="true" ma:displayName="Image Tags_0" ma:hidden="true" ma:internalName="lcf76f155ced4ddcb4097134ff3c332f0" ma:readOnly="false">
      <xsd:simpleType>
        <xsd:restriction base="dms:Note"/>
      </xsd:simple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0e33658f-19da-4b7d-b662-bcdc89fc9cb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igrationWizIdPermissionLevels" ma:index="21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22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23" nillable="true" ma:displayName="MigrationWizIdSecurityGroups" ma:internalName="MigrationWizIdSecurityGroups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0 xmlns="6ee98f41-a178-4933-bc91-9575cba1a2c1" xsi:nil="true"/>
    <MigrationWizId xmlns="6ee98f41-a178-4933-bc91-9575cba1a2c1" xsi:nil="true"/>
    <lcf76f155ced4ddcb4097134ff3c332f xmlns="6ee98f41-a178-4933-bc91-9575cba1a2c1">
      <Terms xmlns="http://schemas.microsoft.com/office/infopath/2007/PartnerControls"/>
    </lcf76f155ced4ddcb4097134ff3c332f>
    <MigrationWizIdDocumentLibraryPermissions xmlns="6ee98f41-a178-4933-bc91-9575cba1a2c1" xsi:nil="true"/>
    <MigrationWizIdVersion xmlns="6ee98f41-a178-4933-bc91-9575cba1a2c1" xsi:nil="true"/>
    <MigrationWizIdPermissions xmlns="6ee98f41-a178-4933-bc91-9575cba1a2c1" xsi:nil="true"/>
    <MigrationWizIdSecurityGroups xmlns="6ee98f41-a178-4933-bc91-9575cba1a2c1" xsi:nil="true"/>
    <MigrationWizIdPermissionLevels xmlns="6ee98f41-a178-4933-bc91-9575cba1a2c1" xsi:nil="true"/>
  </documentManagement>
</p:properties>
</file>

<file path=customXml/itemProps1.xml><?xml version="1.0" encoding="utf-8"?>
<ds:datastoreItem xmlns:ds="http://schemas.openxmlformats.org/officeDocument/2006/customXml" ds:itemID="{BECCD2B3-45DA-4A3C-BB83-A98F754359AC}"/>
</file>

<file path=customXml/itemProps2.xml><?xml version="1.0" encoding="utf-8"?>
<ds:datastoreItem xmlns:ds="http://schemas.openxmlformats.org/officeDocument/2006/customXml" ds:itemID="{A838C318-1F1B-446F-AD9A-4D26E4E98D60}"/>
</file>

<file path=customXml/itemProps3.xml><?xml version="1.0" encoding="utf-8"?>
<ds:datastoreItem xmlns:ds="http://schemas.openxmlformats.org/officeDocument/2006/customXml" ds:itemID="{7DA8131B-CA25-4DB7-BF92-A9B3A6F85E99}"/>
</file>

<file path=docProps/app.xml><?xml version="1.0" encoding="utf-8"?>
<Properties xmlns="http://schemas.openxmlformats.org/officeDocument/2006/extended-properties" xmlns:vt="http://schemas.openxmlformats.org/officeDocument/2006/docPropsVTypes">
  <TotalTime>6145</TotalTime>
  <Words>203</Words>
  <Application>Microsoft Office PowerPoint</Application>
  <PresentationFormat>Letter Paper (8.5x11 in)</PresentationFormat>
  <Paragraphs>42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 Service Update #24-0127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 Maggiolino</dc:creator>
  <cp:lastModifiedBy>Shelbie Jenkins</cp:lastModifiedBy>
  <cp:revision>85</cp:revision>
  <dcterms:created xsi:type="dcterms:W3CDTF">2015-10-07T13:47:43Z</dcterms:created>
  <dcterms:modified xsi:type="dcterms:W3CDTF">2024-01-31T15:45:36Z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0x0101007955F8D7A656304F8D7C261D54F5FAF5</vt:lpwstr>
  </property>
</Properties>
</file>