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65" r:id="rId3"/>
    <p:sldId id="269" r:id="rId4"/>
    <p:sldId id="270" r:id="rId5"/>
    <p:sldId id="268" r:id="rId6"/>
  </p:sldIdLst>
  <p:sldSz cx="6858000" cy="9144000" type="letter"/>
  <p:notesSz cx="7010400" cy="92964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CC383F-51E1-3D4F-B4B0-3917E0347180}" type="datetimeFigureOut">
              <a:rPr lang="en-US" smtClean="0"/>
              <a:t>1/17/2023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A0BDDD-B561-7543-BC21-7B3E9B5D8538}" type="datetimeFigureOut">
              <a:rPr lang="en-US" smtClean="0"/>
              <a:t>1/17/2023</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pPr defTabSz="418087"/>
            <a:fld id="{00854713-6AB7-CA4B-8619-5D14F8BCFE25}" type="slidenum">
              <a:rPr lang="en-US">
                <a:solidFill>
                  <a:prstClr val="black"/>
                </a:solidFill>
                <a:latin typeface="Calibri"/>
              </a:rPr>
              <a:pPr defTabSz="418087"/>
              <a:t>5</a:t>
            </a:fld>
            <a:endParaRPr lang="en-US" dirty="0">
              <a:solidFill>
                <a:prstClr val="black"/>
              </a:solidFill>
              <a:latin typeface="Calibri"/>
            </a:endParaRPr>
          </a:p>
        </p:txBody>
      </p:sp>
    </p:spTree>
    <p:extLst>
      <p:ext uri="{BB962C8B-B14F-4D97-AF65-F5344CB8AC3E}">
        <p14:creationId xmlns:p14="http://schemas.microsoft.com/office/powerpoint/2010/main" val="11555396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1/17/2023</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breith@newyorkbussales.com" TargetMode="External"/><Relationship Id="rId13" Type="http://schemas.openxmlformats.org/officeDocument/2006/relationships/hyperlink" Target="mailto:bshepard@newyorkbussales.com" TargetMode="External"/><Relationship Id="rId3" Type="http://schemas.openxmlformats.org/officeDocument/2006/relationships/hyperlink" Target="mailto:jjohnston@newyorkbussales.com" TargetMode="External"/><Relationship Id="rId7" Type="http://schemas.openxmlformats.org/officeDocument/2006/relationships/hyperlink" Target="mailto:blamaitis@newyorkbussales.com" TargetMode="External"/><Relationship Id="rId12" Type="http://schemas.openxmlformats.org/officeDocument/2006/relationships/hyperlink" Target="mailto:breiling@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dwallace@newyorkbussales.com" TargetMode="External"/><Relationship Id="rId11" Type="http://schemas.openxmlformats.org/officeDocument/2006/relationships/hyperlink" Target="mailto:dgrant@nybussales.com" TargetMode="External"/><Relationship Id="rId5" Type="http://schemas.openxmlformats.org/officeDocument/2006/relationships/hyperlink" Target="mailto:rhemund@newyorkbussales.com" TargetMode="External"/><Relationship Id="rId10" Type="http://schemas.openxmlformats.org/officeDocument/2006/relationships/hyperlink" Target="mailto:ptucker@newyorkbussales.com" TargetMode="External"/><Relationship Id="rId4" Type="http://schemas.openxmlformats.org/officeDocument/2006/relationships/image" Target="../media/image13.png"/><Relationship Id="rId9" Type="http://schemas.openxmlformats.org/officeDocument/2006/relationships/hyperlink" Target="mailto:jlewin@nybussales.com" TargetMode="External"/><Relationship Id="rId14" Type="http://schemas.openxmlformats.org/officeDocument/2006/relationships/hyperlink" Target="mailto:mmcdonald@newyorkbussa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42900" y="3318767"/>
            <a:ext cx="6172200" cy="339725"/>
          </a:xfrm>
        </p:spPr>
        <p:txBody>
          <a:bodyPr/>
          <a:lstStyle/>
          <a:p>
            <a:pPr algn="ctr"/>
            <a:r>
              <a:rPr lang="en-US" dirty="0"/>
              <a:t>New “Style” Diode</a:t>
            </a:r>
          </a:p>
        </p:txBody>
      </p:sp>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#23-0117</a:t>
            </a:r>
          </a:p>
        </p:txBody>
      </p:sp>
      <p:sp>
        <p:nvSpPr>
          <p:cNvPr id="7" name="Content Placeholder 6"/>
          <p:cNvSpPr>
            <a:spLocks noGrp="1"/>
          </p:cNvSpPr>
          <p:nvPr>
            <p:ph sz="quarter" idx="14"/>
          </p:nvPr>
        </p:nvSpPr>
        <p:spPr>
          <a:xfrm>
            <a:off x="342900" y="3658492"/>
            <a:ext cx="6172200" cy="4138679"/>
          </a:xfrm>
        </p:spPr>
        <p:txBody>
          <a:bodyPr>
            <a:normAutofit/>
          </a:bodyPr>
          <a:lstStyle/>
          <a:p>
            <a:pPr marL="0" indent="0" algn="just">
              <a:buNone/>
            </a:pPr>
            <a:r>
              <a:rPr lang="en-US" dirty="0"/>
              <a:t>Recently we had a newer BBCV (Vision) Diesel unit with NEA (New Electrical Architecture) experiencing an intermittent engine code related to the Aftertreatment system. While diagnosing the issue we found that a new style “Busman Diode” (FIGURE #1) is being used on the circuit board in the PDU.</a:t>
            </a:r>
          </a:p>
          <a:p>
            <a:pPr marL="0" indent="0" algn="just">
              <a:buNone/>
            </a:pPr>
            <a:r>
              <a:rPr lang="en-US" dirty="0"/>
              <a:t>We found that there were 4 diodes in the circuit board, shown on diagram inside the PDU cover and in the circuit board in FIGURES #2, #3 &amp; #4. We then started with the diodes and testing them which all appeared and tested fine. While looking into the issue we went to start the unit and found that it would not crank! Seeing as the diodes were the only items which were touched, we started to look into which diode was in the circuit and found location D1 was where the diode was located. We checked to ensure that the arrow was pointing down for correct polarity (FIGURE #5) and removed the diode again for inspection.</a:t>
            </a:r>
          </a:p>
          <a:p>
            <a:pPr marL="0" indent="0" algn="just">
              <a:buNone/>
            </a:pPr>
            <a:r>
              <a:rPr lang="en-US" dirty="0"/>
              <a:t>We found that the cover could be removed exposing the diode (FIGURE #6), and when we did, we found that the diode is supposed to clip into a small metal bracket (FIGURE#7) and this one did not which was causing the intermittent issues we were seeing!</a:t>
            </a:r>
          </a:p>
        </p:txBody>
      </p:sp>
      <p:sp>
        <p:nvSpPr>
          <p:cNvPr id="9" name="Text Placeholder 8"/>
          <p:cNvSpPr>
            <a:spLocks noGrp="1"/>
          </p:cNvSpPr>
          <p:nvPr>
            <p:ph type="body" sz="quarter" idx="16"/>
          </p:nvPr>
        </p:nvSpPr>
        <p:spPr/>
        <p:txBody>
          <a:bodyPr/>
          <a:lstStyle/>
          <a:p>
            <a:r>
              <a:rPr lang="en-US" dirty="0"/>
              <a:t>Busman Diode Issue</a:t>
            </a:r>
          </a:p>
        </p:txBody>
      </p:sp>
      <p:pic>
        <p:nvPicPr>
          <p:cNvPr id="3" name="Picture 2">
            <a:extLst>
              <a:ext uri="{FF2B5EF4-FFF2-40B4-BE49-F238E27FC236}">
                <a16:creationId xmlns:a16="http://schemas.microsoft.com/office/drawing/2014/main" id="{6E9C06F4-41B1-FA85-023B-2B589400E41C}"/>
              </a:ext>
            </a:extLst>
          </p:cNvPr>
          <p:cNvPicPr>
            <a:picLocks noChangeAspect="1"/>
          </p:cNvPicPr>
          <p:nvPr/>
        </p:nvPicPr>
        <p:blipFill>
          <a:blip r:embed="rId2"/>
          <a:stretch>
            <a:fillRect/>
          </a:stretch>
        </p:blipFill>
        <p:spPr>
          <a:xfrm>
            <a:off x="244983" y="2182578"/>
            <a:ext cx="3473577" cy="1229585"/>
          </a:xfrm>
          <a:prstGeom prst="rect">
            <a:avLst/>
          </a:prstGeom>
        </p:spPr>
      </p:pic>
      <p:pic>
        <p:nvPicPr>
          <p:cNvPr id="6" name="Picture 5">
            <a:extLst>
              <a:ext uri="{FF2B5EF4-FFF2-40B4-BE49-F238E27FC236}">
                <a16:creationId xmlns:a16="http://schemas.microsoft.com/office/drawing/2014/main" id="{826E3404-81D5-ACAF-AAF6-51B925E2413A}"/>
              </a:ext>
            </a:extLst>
          </p:cNvPr>
          <p:cNvPicPr>
            <a:picLocks noChangeAspect="1"/>
          </p:cNvPicPr>
          <p:nvPr/>
        </p:nvPicPr>
        <p:blipFill>
          <a:blip r:embed="rId3"/>
          <a:stretch>
            <a:fillRect/>
          </a:stretch>
        </p:blipFill>
        <p:spPr>
          <a:xfrm>
            <a:off x="4434389" y="2182578"/>
            <a:ext cx="2080711" cy="1439884"/>
          </a:xfrm>
          <a:prstGeom prst="rect">
            <a:avLst/>
          </a:prstGeom>
        </p:spPr>
      </p:pic>
    </p:spTree>
    <p:extLst>
      <p:ext uri="{BB962C8B-B14F-4D97-AF65-F5344CB8AC3E}">
        <p14:creationId xmlns:p14="http://schemas.microsoft.com/office/powerpoint/2010/main" val="3484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5286E-A466-48E5-8DF0-88217FDE185F}"/>
              </a:ext>
            </a:extLst>
          </p:cNvPr>
          <p:cNvSpPr>
            <a:spLocks noGrp="1"/>
          </p:cNvSpPr>
          <p:nvPr>
            <p:ph type="sldNum" sz="quarter" idx="12"/>
          </p:nvPr>
        </p:nvSpPr>
        <p:spPr/>
        <p:txBody>
          <a:bodyPr/>
          <a:lstStyle/>
          <a:p>
            <a:fld id="{C554EB52-A39F-1E42-ACC2-3A5CA4B651D3}" type="slidenum">
              <a:rPr lang="en-US" smtClean="0"/>
              <a:pPr/>
              <a:t>2</a:t>
            </a:fld>
            <a:endParaRPr lang="en-US" dirty="0"/>
          </a:p>
        </p:txBody>
      </p:sp>
      <p:pic>
        <p:nvPicPr>
          <p:cNvPr id="10" name="Picture 9">
            <a:extLst>
              <a:ext uri="{FF2B5EF4-FFF2-40B4-BE49-F238E27FC236}">
                <a16:creationId xmlns:a16="http://schemas.microsoft.com/office/drawing/2014/main" id="{C03BB1C0-FEC8-DCB9-1332-CDC2EA5CF8D2}"/>
              </a:ext>
            </a:extLst>
          </p:cNvPr>
          <p:cNvPicPr>
            <a:picLocks noChangeAspect="1"/>
          </p:cNvPicPr>
          <p:nvPr/>
        </p:nvPicPr>
        <p:blipFill>
          <a:blip r:embed="rId2"/>
          <a:stretch>
            <a:fillRect/>
          </a:stretch>
        </p:blipFill>
        <p:spPr>
          <a:xfrm>
            <a:off x="3410492" y="187724"/>
            <a:ext cx="2924175" cy="1009650"/>
          </a:xfrm>
          <a:prstGeom prst="rect">
            <a:avLst/>
          </a:prstGeom>
        </p:spPr>
      </p:pic>
      <p:pic>
        <p:nvPicPr>
          <p:cNvPr id="11" name="Picture 10">
            <a:extLst>
              <a:ext uri="{FF2B5EF4-FFF2-40B4-BE49-F238E27FC236}">
                <a16:creationId xmlns:a16="http://schemas.microsoft.com/office/drawing/2014/main" id="{3C2F151E-95AE-5424-C7B9-ED31A6A15304}"/>
              </a:ext>
            </a:extLst>
          </p:cNvPr>
          <p:cNvPicPr>
            <a:picLocks noChangeAspect="1"/>
          </p:cNvPicPr>
          <p:nvPr/>
        </p:nvPicPr>
        <p:blipFill>
          <a:blip r:embed="rId3"/>
          <a:stretch>
            <a:fillRect/>
          </a:stretch>
        </p:blipFill>
        <p:spPr>
          <a:xfrm>
            <a:off x="523333" y="1063"/>
            <a:ext cx="1998470" cy="1382972"/>
          </a:xfrm>
          <a:prstGeom prst="rect">
            <a:avLst/>
          </a:prstGeom>
        </p:spPr>
      </p:pic>
      <p:sp>
        <p:nvSpPr>
          <p:cNvPr id="12" name="TextBox 11">
            <a:extLst>
              <a:ext uri="{FF2B5EF4-FFF2-40B4-BE49-F238E27FC236}">
                <a16:creationId xmlns:a16="http://schemas.microsoft.com/office/drawing/2014/main" id="{5306E770-1F09-CCFC-F75E-E8EF38E787C4}"/>
              </a:ext>
            </a:extLst>
          </p:cNvPr>
          <p:cNvSpPr txBox="1"/>
          <p:nvPr/>
        </p:nvSpPr>
        <p:spPr>
          <a:xfrm>
            <a:off x="900442" y="1333785"/>
            <a:ext cx="1244251" cy="338554"/>
          </a:xfrm>
          <a:prstGeom prst="rect">
            <a:avLst/>
          </a:prstGeom>
          <a:noFill/>
        </p:spPr>
        <p:txBody>
          <a:bodyPr wrap="none" rtlCol="0">
            <a:spAutoFit/>
          </a:bodyPr>
          <a:lstStyle/>
          <a:p>
            <a:r>
              <a:rPr lang="en-US" dirty="0"/>
              <a:t>FIGURE #1</a:t>
            </a:r>
          </a:p>
        </p:txBody>
      </p:sp>
      <p:sp>
        <p:nvSpPr>
          <p:cNvPr id="13" name="TextBox 12">
            <a:extLst>
              <a:ext uri="{FF2B5EF4-FFF2-40B4-BE49-F238E27FC236}">
                <a16:creationId xmlns:a16="http://schemas.microsoft.com/office/drawing/2014/main" id="{050FC924-0861-E442-8431-AF2337847303}"/>
              </a:ext>
            </a:extLst>
          </p:cNvPr>
          <p:cNvSpPr txBox="1"/>
          <p:nvPr/>
        </p:nvSpPr>
        <p:spPr>
          <a:xfrm>
            <a:off x="4401631" y="1333785"/>
            <a:ext cx="1244251" cy="338554"/>
          </a:xfrm>
          <a:prstGeom prst="rect">
            <a:avLst/>
          </a:prstGeom>
          <a:noFill/>
        </p:spPr>
        <p:txBody>
          <a:bodyPr wrap="none" rtlCol="0">
            <a:spAutoFit/>
          </a:bodyPr>
          <a:lstStyle/>
          <a:p>
            <a:r>
              <a:rPr lang="en-US" dirty="0"/>
              <a:t>FIGURE #2</a:t>
            </a:r>
          </a:p>
        </p:txBody>
      </p:sp>
      <p:sp>
        <p:nvSpPr>
          <p:cNvPr id="14" name="TextBox 13">
            <a:extLst>
              <a:ext uri="{FF2B5EF4-FFF2-40B4-BE49-F238E27FC236}">
                <a16:creationId xmlns:a16="http://schemas.microsoft.com/office/drawing/2014/main" id="{8DC9FB6E-3D86-D93A-5B33-04698980BD7C}"/>
              </a:ext>
            </a:extLst>
          </p:cNvPr>
          <p:cNvSpPr txBox="1"/>
          <p:nvPr/>
        </p:nvSpPr>
        <p:spPr>
          <a:xfrm>
            <a:off x="2806873" y="7253989"/>
            <a:ext cx="1244251" cy="338554"/>
          </a:xfrm>
          <a:prstGeom prst="rect">
            <a:avLst/>
          </a:prstGeom>
          <a:noFill/>
        </p:spPr>
        <p:txBody>
          <a:bodyPr wrap="none" rtlCol="0">
            <a:spAutoFit/>
          </a:bodyPr>
          <a:lstStyle/>
          <a:p>
            <a:r>
              <a:rPr lang="en-US" dirty="0"/>
              <a:t>FIGURE #3</a:t>
            </a:r>
          </a:p>
        </p:txBody>
      </p:sp>
      <p:pic>
        <p:nvPicPr>
          <p:cNvPr id="16" name="Picture 15">
            <a:extLst>
              <a:ext uri="{FF2B5EF4-FFF2-40B4-BE49-F238E27FC236}">
                <a16:creationId xmlns:a16="http://schemas.microsoft.com/office/drawing/2014/main" id="{D0B22089-9C20-8ED6-2805-1E6D24F521D3}"/>
              </a:ext>
            </a:extLst>
          </p:cNvPr>
          <p:cNvPicPr>
            <a:picLocks noChangeAspect="1"/>
          </p:cNvPicPr>
          <p:nvPr/>
        </p:nvPicPr>
        <p:blipFill>
          <a:blip r:embed="rId4"/>
          <a:stretch>
            <a:fillRect/>
          </a:stretch>
        </p:blipFill>
        <p:spPr>
          <a:xfrm>
            <a:off x="567279" y="1748539"/>
            <a:ext cx="5686425" cy="5505450"/>
          </a:xfrm>
          <a:prstGeom prst="rect">
            <a:avLst/>
          </a:prstGeom>
        </p:spPr>
      </p:pic>
    </p:spTree>
    <p:extLst>
      <p:ext uri="{BB962C8B-B14F-4D97-AF65-F5344CB8AC3E}">
        <p14:creationId xmlns:p14="http://schemas.microsoft.com/office/powerpoint/2010/main" val="115300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5286E-A466-48E5-8DF0-88217FDE185F}"/>
              </a:ext>
            </a:extLst>
          </p:cNvPr>
          <p:cNvSpPr>
            <a:spLocks noGrp="1"/>
          </p:cNvSpPr>
          <p:nvPr>
            <p:ph type="sldNum" sz="quarter" idx="12"/>
          </p:nvPr>
        </p:nvSpPr>
        <p:spPr/>
        <p:txBody>
          <a:bodyPr/>
          <a:lstStyle/>
          <a:p>
            <a:fld id="{C554EB52-A39F-1E42-ACC2-3A5CA4B651D3}" type="slidenum">
              <a:rPr lang="en-US" smtClean="0"/>
              <a:pPr/>
              <a:t>3</a:t>
            </a:fld>
            <a:endParaRPr lang="en-US" dirty="0"/>
          </a:p>
        </p:txBody>
      </p:sp>
      <p:pic>
        <p:nvPicPr>
          <p:cNvPr id="6" name="Picture 5">
            <a:extLst>
              <a:ext uri="{FF2B5EF4-FFF2-40B4-BE49-F238E27FC236}">
                <a16:creationId xmlns:a16="http://schemas.microsoft.com/office/drawing/2014/main" id="{A8549C99-D3FA-1186-AE3F-EF83C03455F9}"/>
              </a:ext>
            </a:extLst>
          </p:cNvPr>
          <p:cNvPicPr>
            <a:picLocks noChangeAspect="1"/>
          </p:cNvPicPr>
          <p:nvPr/>
        </p:nvPicPr>
        <p:blipFill>
          <a:blip r:embed="rId2"/>
          <a:stretch>
            <a:fillRect/>
          </a:stretch>
        </p:blipFill>
        <p:spPr>
          <a:xfrm>
            <a:off x="1290637" y="76434"/>
            <a:ext cx="4276725" cy="5010150"/>
          </a:xfrm>
          <a:prstGeom prst="rect">
            <a:avLst/>
          </a:prstGeom>
        </p:spPr>
      </p:pic>
      <p:sp>
        <p:nvSpPr>
          <p:cNvPr id="7" name="TextBox 6">
            <a:extLst>
              <a:ext uri="{FF2B5EF4-FFF2-40B4-BE49-F238E27FC236}">
                <a16:creationId xmlns:a16="http://schemas.microsoft.com/office/drawing/2014/main" id="{F7E94A25-432F-E3D9-8806-572A1FEF47A3}"/>
              </a:ext>
            </a:extLst>
          </p:cNvPr>
          <p:cNvSpPr txBox="1"/>
          <p:nvPr/>
        </p:nvSpPr>
        <p:spPr>
          <a:xfrm>
            <a:off x="2806873" y="5130961"/>
            <a:ext cx="1244251" cy="338554"/>
          </a:xfrm>
          <a:prstGeom prst="rect">
            <a:avLst/>
          </a:prstGeom>
          <a:noFill/>
        </p:spPr>
        <p:txBody>
          <a:bodyPr wrap="none" rtlCol="0">
            <a:spAutoFit/>
          </a:bodyPr>
          <a:lstStyle/>
          <a:p>
            <a:r>
              <a:rPr lang="en-US" dirty="0"/>
              <a:t>FIGURE #4</a:t>
            </a:r>
          </a:p>
        </p:txBody>
      </p:sp>
      <p:pic>
        <p:nvPicPr>
          <p:cNvPr id="9" name="Picture 8">
            <a:extLst>
              <a:ext uri="{FF2B5EF4-FFF2-40B4-BE49-F238E27FC236}">
                <a16:creationId xmlns:a16="http://schemas.microsoft.com/office/drawing/2014/main" id="{209C0243-AAC9-F147-78CF-1B4EB7356ADE}"/>
              </a:ext>
            </a:extLst>
          </p:cNvPr>
          <p:cNvPicPr>
            <a:picLocks noChangeAspect="1"/>
          </p:cNvPicPr>
          <p:nvPr/>
        </p:nvPicPr>
        <p:blipFill>
          <a:blip r:embed="rId3"/>
          <a:stretch>
            <a:fillRect/>
          </a:stretch>
        </p:blipFill>
        <p:spPr>
          <a:xfrm>
            <a:off x="3036021" y="5616429"/>
            <a:ext cx="785957" cy="1532616"/>
          </a:xfrm>
          <a:prstGeom prst="rect">
            <a:avLst/>
          </a:prstGeom>
        </p:spPr>
      </p:pic>
      <p:sp>
        <p:nvSpPr>
          <p:cNvPr id="10" name="TextBox 9">
            <a:extLst>
              <a:ext uri="{FF2B5EF4-FFF2-40B4-BE49-F238E27FC236}">
                <a16:creationId xmlns:a16="http://schemas.microsoft.com/office/drawing/2014/main" id="{593C3886-5BE5-66CE-2635-0461E4D473B7}"/>
              </a:ext>
            </a:extLst>
          </p:cNvPr>
          <p:cNvSpPr txBox="1"/>
          <p:nvPr/>
        </p:nvSpPr>
        <p:spPr>
          <a:xfrm>
            <a:off x="2806873" y="7191565"/>
            <a:ext cx="1244251" cy="338554"/>
          </a:xfrm>
          <a:prstGeom prst="rect">
            <a:avLst/>
          </a:prstGeom>
          <a:noFill/>
        </p:spPr>
        <p:txBody>
          <a:bodyPr wrap="none" rtlCol="0">
            <a:spAutoFit/>
          </a:bodyPr>
          <a:lstStyle/>
          <a:p>
            <a:r>
              <a:rPr lang="en-US" dirty="0"/>
              <a:t>FIGURE #5</a:t>
            </a:r>
          </a:p>
        </p:txBody>
      </p:sp>
    </p:spTree>
    <p:extLst>
      <p:ext uri="{BB962C8B-B14F-4D97-AF65-F5344CB8AC3E}">
        <p14:creationId xmlns:p14="http://schemas.microsoft.com/office/powerpoint/2010/main" val="312424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5286E-A466-48E5-8DF0-88217FDE185F}"/>
              </a:ext>
            </a:extLst>
          </p:cNvPr>
          <p:cNvSpPr>
            <a:spLocks noGrp="1"/>
          </p:cNvSpPr>
          <p:nvPr>
            <p:ph type="sldNum" sz="quarter" idx="12"/>
          </p:nvPr>
        </p:nvSpPr>
        <p:spPr/>
        <p:txBody>
          <a:bodyPr/>
          <a:lstStyle/>
          <a:p>
            <a:fld id="{C554EB52-A39F-1E42-ACC2-3A5CA4B651D3}" type="slidenum">
              <a:rPr lang="en-US" smtClean="0"/>
              <a:pPr/>
              <a:t>4</a:t>
            </a:fld>
            <a:endParaRPr lang="en-US" dirty="0"/>
          </a:p>
        </p:txBody>
      </p:sp>
      <p:pic>
        <p:nvPicPr>
          <p:cNvPr id="5" name="Picture 4">
            <a:extLst>
              <a:ext uri="{FF2B5EF4-FFF2-40B4-BE49-F238E27FC236}">
                <a16:creationId xmlns:a16="http://schemas.microsoft.com/office/drawing/2014/main" id="{52D2121A-D59E-6ACD-F059-30CDE72991E6}"/>
              </a:ext>
            </a:extLst>
          </p:cNvPr>
          <p:cNvPicPr>
            <a:picLocks noChangeAspect="1"/>
          </p:cNvPicPr>
          <p:nvPr/>
        </p:nvPicPr>
        <p:blipFill>
          <a:blip r:embed="rId2"/>
          <a:stretch>
            <a:fillRect/>
          </a:stretch>
        </p:blipFill>
        <p:spPr>
          <a:xfrm>
            <a:off x="1450681" y="424450"/>
            <a:ext cx="3956637" cy="2562589"/>
          </a:xfrm>
          <a:prstGeom prst="rect">
            <a:avLst/>
          </a:prstGeom>
        </p:spPr>
      </p:pic>
      <p:pic>
        <p:nvPicPr>
          <p:cNvPr id="10" name="Picture 9">
            <a:extLst>
              <a:ext uri="{FF2B5EF4-FFF2-40B4-BE49-F238E27FC236}">
                <a16:creationId xmlns:a16="http://schemas.microsoft.com/office/drawing/2014/main" id="{6A43DECB-2791-9FE6-E783-78FB3608BD39}"/>
              </a:ext>
            </a:extLst>
          </p:cNvPr>
          <p:cNvPicPr>
            <a:picLocks noChangeAspect="1"/>
          </p:cNvPicPr>
          <p:nvPr/>
        </p:nvPicPr>
        <p:blipFill>
          <a:blip r:embed="rId3"/>
          <a:stretch>
            <a:fillRect/>
          </a:stretch>
        </p:blipFill>
        <p:spPr>
          <a:xfrm>
            <a:off x="1465586" y="3525833"/>
            <a:ext cx="3956637" cy="2958876"/>
          </a:xfrm>
          <a:prstGeom prst="rect">
            <a:avLst/>
          </a:prstGeom>
        </p:spPr>
      </p:pic>
      <p:sp>
        <p:nvSpPr>
          <p:cNvPr id="11" name="TextBox 10">
            <a:extLst>
              <a:ext uri="{FF2B5EF4-FFF2-40B4-BE49-F238E27FC236}">
                <a16:creationId xmlns:a16="http://schemas.microsoft.com/office/drawing/2014/main" id="{23C98474-5572-8492-CBC1-7BA45CFD6209}"/>
              </a:ext>
            </a:extLst>
          </p:cNvPr>
          <p:cNvSpPr txBox="1"/>
          <p:nvPr/>
        </p:nvSpPr>
        <p:spPr>
          <a:xfrm>
            <a:off x="2806872" y="6584829"/>
            <a:ext cx="1244251" cy="338554"/>
          </a:xfrm>
          <a:prstGeom prst="rect">
            <a:avLst/>
          </a:prstGeom>
          <a:noFill/>
        </p:spPr>
        <p:txBody>
          <a:bodyPr wrap="none" rtlCol="0">
            <a:spAutoFit/>
          </a:bodyPr>
          <a:lstStyle/>
          <a:p>
            <a:r>
              <a:rPr lang="en-US" dirty="0"/>
              <a:t>FIGURE #7</a:t>
            </a:r>
          </a:p>
        </p:txBody>
      </p:sp>
      <p:sp>
        <p:nvSpPr>
          <p:cNvPr id="12" name="TextBox 11">
            <a:extLst>
              <a:ext uri="{FF2B5EF4-FFF2-40B4-BE49-F238E27FC236}">
                <a16:creationId xmlns:a16="http://schemas.microsoft.com/office/drawing/2014/main" id="{670A37D0-8C27-088D-A35E-641A07582139}"/>
              </a:ext>
            </a:extLst>
          </p:cNvPr>
          <p:cNvSpPr txBox="1"/>
          <p:nvPr/>
        </p:nvSpPr>
        <p:spPr>
          <a:xfrm>
            <a:off x="2806873" y="3087159"/>
            <a:ext cx="1244251" cy="338554"/>
          </a:xfrm>
          <a:prstGeom prst="rect">
            <a:avLst/>
          </a:prstGeom>
          <a:noFill/>
        </p:spPr>
        <p:txBody>
          <a:bodyPr wrap="none" rtlCol="0">
            <a:spAutoFit/>
          </a:bodyPr>
          <a:lstStyle/>
          <a:p>
            <a:r>
              <a:rPr lang="en-US" dirty="0"/>
              <a:t>FIGURE #6</a:t>
            </a:r>
          </a:p>
        </p:txBody>
      </p:sp>
      <p:sp>
        <p:nvSpPr>
          <p:cNvPr id="13" name="TextBox 12">
            <a:extLst>
              <a:ext uri="{FF2B5EF4-FFF2-40B4-BE49-F238E27FC236}">
                <a16:creationId xmlns:a16="http://schemas.microsoft.com/office/drawing/2014/main" id="{69025AA3-2624-7336-8683-0BF483D1235A}"/>
              </a:ext>
            </a:extLst>
          </p:cNvPr>
          <p:cNvSpPr txBox="1"/>
          <p:nvPr/>
        </p:nvSpPr>
        <p:spPr>
          <a:xfrm>
            <a:off x="899157" y="7004233"/>
            <a:ext cx="5059680" cy="523220"/>
          </a:xfrm>
          <a:prstGeom prst="rect">
            <a:avLst/>
          </a:prstGeom>
          <a:noFill/>
        </p:spPr>
        <p:txBody>
          <a:bodyPr wrap="square" rtlCol="0">
            <a:spAutoFit/>
          </a:bodyPr>
          <a:lstStyle/>
          <a:p>
            <a:r>
              <a:rPr lang="en-US" sz="2800" b="1" dirty="0">
                <a:solidFill>
                  <a:schemeClr val="accent1">
                    <a:lumMod val="75000"/>
                  </a:schemeClr>
                </a:solidFill>
              </a:rPr>
              <a:t>BLUE BIRD PART #10017834</a:t>
            </a:r>
          </a:p>
        </p:txBody>
      </p:sp>
    </p:spTree>
    <p:extLst>
      <p:ext uri="{BB962C8B-B14F-4D97-AF65-F5344CB8AC3E}">
        <p14:creationId xmlns:p14="http://schemas.microsoft.com/office/powerpoint/2010/main" val="348614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10291" rtl="0" eaLnBrk="1" fontAlgn="auto" latinLnBrk="0" hangingPunct="1">
              <a:lnSpc>
                <a:spcPct val="100000"/>
              </a:lnSpc>
              <a:spcBef>
                <a:spcPts val="0"/>
              </a:spcBef>
              <a:spcAft>
                <a:spcPts val="0"/>
              </a:spcAft>
              <a:buClrTx/>
              <a:buSzTx/>
              <a:buFontTx/>
              <a:buNone/>
              <a:tabLst/>
              <a:defRPr/>
            </a:pPr>
            <a:fld id="{C554EB52-A39F-1E42-ACC2-3A5CA4B651D3}" type="slidenum">
              <a:rPr kumimoji="0" lang="en-US" sz="9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10291"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B3588"/>
                </a:solidFill>
                <a:effectLst/>
                <a:uLnTx/>
                <a:uFillTx/>
                <a:latin typeface="Arial"/>
                <a:ea typeface="+mn-ea"/>
                <a:cs typeface="+mn-cs"/>
              </a:rPr>
              <a:t>Comments or Concerns:</a:t>
            </a:r>
          </a:p>
          <a:p>
            <a:pPr marL="0" marR="0" lvl="0" indent="0" algn="l" defTabSz="41029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B3588"/>
                </a:solidFill>
                <a:effectLst/>
                <a:uLnTx/>
                <a:uFillTx/>
                <a:latin typeface="Arial"/>
                <a:ea typeface="+mn-ea"/>
                <a:cs typeface="+mn-cs"/>
              </a:rPr>
              <a:t>John Johnston</a:t>
            </a:r>
          </a:p>
          <a:p>
            <a:pPr marL="0" marR="0" lvl="0" indent="0" algn="l" defTabSz="41029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B3588"/>
                </a:solidFill>
                <a:effectLst/>
                <a:uLnTx/>
                <a:uFillTx/>
                <a:latin typeface="Arial"/>
                <a:ea typeface="+mn-ea"/>
                <a:cs typeface="+mn-cs"/>
                <a:hlinkClick r:id="rId3">
                  <a:extLst>
                    <a:ext uri="{A12FA001-AC4F-418D-AE19-62706E023703}">
                      <ahyp:hlinkClr xmlns:ahyp="http://schemas.microsoft.com/office/drawing/2018/hyperlinkcolor" val="tx"/>
                    </a:ext>
                  </a:extLst>
                </a:hlinkClick>
              </a:rPr>
              <a:t>jjohnston@newyorkbussales.com</a:t>
            </a:r>
            <a:endParaRPr kumimoji="0" lang="en-US" sz="8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l" defTabSz="41029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B3588"/>
                </a:solidFill>
                <a:effectLst/>
                <a:uLnTx/>
                <a:uFillTx/>
                <a:latin typeface="Arial"/>
                <a:ea typeface="+mn-ea"/>
                <a:cs typeface="+mn-cs"/>
              </a:rPr>
              <a:t>Cell 315-263-0766</a:t>
            </a:r>
          </a:p>
        </p:txBody>
      </p:sp>
      <p:pic>
        <p:nvPicPr>
          <p:cNvPr id="10" name="Picture 9">
            <a:extLst>
              <a:ext uri="{FF2B5EF4-FFF2-40B4-BE49-F238E27FC236}">
                <a16:creationId xmlns:a16="http://schemas.microsoft.com/office/drawing/2014/main" id="{636C533C-D4CB-C767-EC6B-902C3CFD4835}"/>
              </a:ext>
            </a:extLst>
          </p:cNvPr>
          <p:cNvPicPr>
            <a:picLocks noChangeAspect="1"/>
          </p:cNvPicPr>
          <p:nvPr/>
        </p:nvPicPr>
        <p:blipFill>
          <a:blip r:embed="rId4"/>
          <a:stretch>
            <a:fillRect/>
          </a:stretch>
        </p:blipFill>
        <p:spPr>
          <a:xfrm>
            <a:off x="356790" y="278147"/>
            <a:ext cx="6084335" cy="7212193"/>
          </a:xfrm>
          <a:prstGeom prst="rect">
            <a:avLst/>
          </a:prstGeom>
        </p:spPr>
      </p:pic>
      <p:sp>
        <p:nvSpPr>
          <p:cNvPr id="11" name="TextBox 10">
            <a:extLst>
              <a:ext uri="{FF2B5EF4-FFF2-40B4-BE49-F238E27FC236}">
                <a16:creationId xmlns:a16="http://schemas.microsoft.com/office/drawing/2014/main" id="{C90D6FFF-F73C-B56F-3D4B-E0D71BB16DA3}"/>
              </a:ext>
            </a:extLst>
          </p:cNvPr>
          <p:cNvSpPr txBox="1"/>
          <p:nvPr/>
        </p:nvSpPr>
        <p:spPr>
          <a:xfrm>
            <a:off x="1803682" y="984921"/>
            <a:ext cx="3191297" cy="6678751"/>
          </a:xfrm>
          <a:prstGeom prst="rect">
            <a:avLst/>
          </a:prstGeom>
          <a:noFill/>
        </p:spPr>
        <p:txBody>
          <a:bodyPr wrap="square" rtlCol="0">
            <a:spAutoFit/>
          </a:bodyPr>
          <a:lstStyle/>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3588"/>
                </a:solidFill>
                <a:effectLst/>
                <a:uLnTx/>
                <a:uFillTx/>
                <a:latin typeface="Arial"/>
                <a:ea typeface="+mn-ea"/>
                <a:cs typeface="+mn-cs"/>
              </a:rPr>
              <a:t>Director of Service </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B3588"/>
                </a:solidFill>
                <a:effectLst/>
                <a:uLnTx/>
                <a:uFillTx/>
                <a:latin typeface="Arial"/>
                <a:ea typeface="+mn-ea"/>
                <a:cs typeface="+mn-cs"/>
              </a:rPr>
              <a:t>Ryan Hemund </a:t>
            </a:r>
            <a:r>
              <a:rPr kumimoji="0" lang="en-US" sz="1400" b="0" i="0" u="none" strike="noStrike" kern="1200" cap="none" spc="0" normalizeH="0" baseline="0" noProof="0" dirty="0">
                <a:ln>
                  <a:noFill/>
                </a:ln>
                <a:solidFill>
                  <a:srgbClr val="0B3588"/>
                </a:solidFill>
                <a:effectLst/>
                <a:uLnTx/>
                <a:uFillTx/>
                <a:latin typeface="Arial"/>
                <a:ea typeface="+mn-ea"/>
                <a:cs typeface="+mn-cs"/>
              </a:rPr>
              <a:t> </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3588"/>
                </a:solidFill>
                <a:effectLst/>
                <a:uLnTx/>
                <a:uFillTx/>
                <a:latin typeface="Arial"/>
                <a:ea typeface="+mn-ea"/>
                <a:cs typeface="+mn-cs"/>
                <a:hlinkClick r:id="rId5">
                  <a:extLst>
                    <a:ext uri="{A12FA001-AC4F-418D-AE19-62706E023703}">
                      <ahyp:hlinkClr xmlns:ahyp="http://schemas.microsoft.com/office/drawing/2018/hyperlinkcolor" val="tx"/>
                    </a:ext>
                  </a:extLst>
                </a:hlinkClick>
              </a:rPr>
              <a:t>rhemund@newyorkbussales.com</a:t>
            </a:r>
            <a:r>
              <a:rPr kumimoji="0" lang="en-US" sz="1400" b="0" i="0" u="none" strike="noStrike" kern="1200" cap="none" spc="0" normalizeH="0" baseline="0" noProof="0" dirty="0">
                <a:ln>
                  <a:noFill/>
                </a:ln>
                <a:solidFill>
                  <a:srgbClr val="0B3588"/>
                </a:solidFill>
                <a:effectLst/>
                <a:uLnTx/>
                <a:uFillTx/>
                <a:latin typeface="Arial"/>
                <a:ea typeface="+mn-ea"/>
                <a:cs typeface="+mn-cs"/>
              </a:rPr>
              <a:t>	</a:t>
            </a: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B3588"/>
                </a:solidFill>
                <a:effectLst/>
                <a:uLnTx/>
                <a:uFillTx/>
                <a:latin typeface="Arial"/>
                <a:ea typeface="+mn-ea"/>
                <a:cs typeface="+mn-cs"/>
              </a:rPr>
              <a:t>Chittenango: 800-962-5768</a:t>
            </a: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rPr>
              <a:t>Daryl Wallace</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hlinkClick r:id="rId6">
                  <a:extLst>
                    <a:ext uri="{A12FA001-AC4F-418D-AE19-62706E023703}">
                      <ahyp:hlinkClr xmlns:ahyp="http://schemas.microsoft.com/office/drawing/2018/hyperlinkcolor" val="tx"/>
                    </a:ext>
                  </a:extLst>
                </a:hlinkClick>
              </a:rPr>
              <a:t>dwallace@newyorkbussales.com</a:t>
            </a:r>
            <a:endParaRPr kumimoji="0" lang="fi-FI" sz="14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rPr>
              <a:t>Brian Lamaitis	</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hlinkClick r:id="rId7">
                  <a:extLst>
                    <a:ext uri="{A12FA001-AC4F-418D-AE19-62706E023703}">
                      <ahyp:hlinkClr xmlns:ahyp="http://schemas.microsoft.com/office/drawing/2018/hyperlinkcolor" val="tx"/>
                    </a:ext>
                  </a:extLst>
                </a:hlinkClick>
              </a:rPr>
              <a:t>blamaitis@newyorkbussales.com</a:t>
            </a:r>
            <a:r>
              <a:rPr kumimoji="0" lang="fi-FI" sz="1400" b="0" i="0" u="none" strike="noStrike" kern="1200" cap="none" spc="0" normalizeH="0" baseline="0" noProof="0" dirty="0">
                <a:ln>
                  <a:noFill/>
                </a:ln>
                <a:solidFill>
                  <a:srgbClr val="0B3588"/>
                </a:solidFill>
                <a:effectLst/>
                <a:uLnTx/>
                <a:uFillTx/>
                <a:latin typeface="Arial"/>
                <a:ea typeface="+mn-ea"/>
                <a:cs typeface="+mn-cs"/>
              </a:rPr>
              <a:t> </a:t>
            </a: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rPr>
              <a:t>Bob Reith</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hlinkClick r:id="rId8">
                  <a:extLst>
                    <a:ext uri="{A12FA001-AC4F-418D-AE19-62706E023703}">
                      <ahyp:hlinkClr xmlns:ahyp="http://schemas.microsoft.com/office/drawing/2018/hyperlinkcolor" val="tx"/>
                    </a:ext>
                  </a:extLst>
                </a:hlinkClick>
              </a:rPr>
              <a:t>breith@newyorkbussales.com</a:t>
            </a:r>
            <a:endParaRPr kumimoji="0" lang="fi-FI" sz="14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a:ln>
                <a:noFill/>
              </a:ln>
              <a:solidFill>
                <a:srgbClr val="0B3588"/>
              </a:solidFill>
              <a:effectLst/>
              <a:uLnTx/>
              <a:uFillTx/>
              <a:latin typeface="Arial"/>
              <a:ea typeface="+mn-ea"/>
              <a:cs typeface="+mn-cs"/>
              <a:hlinkClick r:id="rId9"/>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rPr>
              <a:t>Phil Tucker</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hlinkClick r:id="rId10">
                  <a:extLst>
                    <a:ext uri="{A12FA001-AC4F-418D-AE19-62706E023703}">
                      <ahyp:hlinkClr xmlns:ahyp="http://schemas.microsoft.com/office/drawing/2018/hyperlinkcolor" val="tx"/>
                    </a:ext>
                  </a:extLst>
                </a:hlinkClick>
              </a:rPr>
              <a:t>ptucker@newyorkbussales.com</a:t>
            </a:r>
            <a:r>
              <a:rPr kumimoji="0" lang="fi-FI" sz="1400" b="0" i="0" u="none" strike="noStrike" kern="1200" cap="none" spc="0" normalizeH="0" baseline="0" noProof="0" dirty="0">
                <a:ln>
                  <a:noFill/>
                </a:ln>
                <a:solidFill>
                  <a:srgbClr val="0B3588"/>
                </a:solidFill>
                <a:effectLst/>
                <a:uLnTx/>
                <a:uFillTx/>
                <a:latin typeface="Arial"/>
                <a:ea typeface="+mn-ea"/>
                <a:cs typeface="+mn-cs"/>
              </a:rPr>
              <a:t> 	</a:t>
            </a:r>
            <a:endParaRPr kumimoji="0" lang="fi-FI" sz="1400" b="0" i="0" u="none" strike="noStrike" kern="1200" cap="none" spc="0" normalizeH="0" baseline="0" noProof="0" dirty="0">
              <a:ln>
                <a:noFill/>
              </a:ln>
              <a:solidFill>
                <a:srgbClr val="0B3588"/>
              </a:solidFill>
              <a:effectLst/>
              <a:uLnTx/>
              <a:uFillTx/>
              <a:latin typeface="Arial"/>
              <a:ea typeface="+mn-ea"/>
              <a:cs typeface="+mn-cs"/>
              <a:hlinkClick r:id="rId11"/>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rPr>
              <a:t> 	</a:t>
            </a:r>
            <a:endParaRPr kumimoji="0" lang="fi-FI" sz="1400" b="1"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B3588"/>
                </a:solidFill>
                <a:effectLst/>
                <a:uLnTx/>
                <a:uFillTx/>
                <a:latin typeface="Arial"/>
                <a:ea typeface="+mn-ea"/>
                <a:cs typeface="+mn-cs"/>
              </a:rPr>
              <a:t>Albany: 866-867-1100</a:t>
            </a: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rPr>
              <a:t>Ben Reiling</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hlinkClick r:id="rId12">
                  <a:extLst>
                    <a:ext uri="{A12FA001-AC4F-418D-AE19-62706E023703}">
                      <ahyp:hlinkClr xmlns:ahyp="http://schemas.microsoft.com/office/drawing/2018/hyperlinkcolor" val="tx"/>
                    </a:ext>
                  </a:extLst>
                </a:hlinkClick>
              </a:rPr>
              <a:t>breiling@newyorkbussales.com</a:t>
            </a:r>
            <a:endParaRPr kumimoji="0" lang="fi-FI" sz="14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B3588"/>
                </a:solidFill>
                <a:effectLst/>
                <a:uLnTx/>
                <a:uFillTx/>
                <a:latin typeface="Arial"/>
                <a:ea typeface="+mn-ea"/>
                <a:cs typeface="+mn-cs"/>
              </a:rPr>
              <a:t> </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B3588"/>
                </a:solidFill>
                <a:effectLst/>
                <a:uLnTx/>
                <a:uFillTx/>
                <a:latin typeface="Arial"/>
                <a:ea typeface="+mn-ea"/>
                <a:cs typeface="+mn-cs"/>
              </a:rPr>
              <a:t>Rochester: 800-463-3232</a:t>
            </a: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B3588"/>
                </a:solidFill>
                <a:effectLst/>
                <a:uLnTx/>
                <a:uFillTx/>
                <a:latin typeface="Arial"/>
                <a:ea typeface="+mn-ea"/>
                <a:cs typeface="+mn-cs"/>
              </a:rPr>
              <a:t>Brandon Shepard</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B3588"/>
                </a:solidFill>
                <a:effectLst/>
                <a:uLnTx/>
                <a:uFillTx/>
                <a:latin typeface="Arial"/>
                <a:ea typeface="+mn-ea"/>
                <a:cs typeface="+mn-cs"/>
                <a:hlinkClick r:id="rId13">
                  <a:extLst>
                    <a:ext uri="{A12FA001-AC4F-418D-AE19-62706E023703}">
                      <ahyp:hlinkClr xmlns:ahyp="http://schemas.microsoft.com/office/drawing/2018/hyperlinkcolor" val="tx"/>
                    </a:ext>
                  </a:extLst>
                </a:hlinkClick>
              </a:rPr>
              <a:t>bshepard@newyorkbussales.com</a:t>
            </a:r>
            <a:endParaRPr kumimoji="0" lang="sv-SE" sz="14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B3588"/>
                </a:solidFill>
                <a:effectLst/>
                <a:uLnTx/>
                <a:uFillTx/>
                <a:latin typeface="Arial"/>
                <a:ea typeface="+mn-ea"/>
                <a:cs typeface="+mn-cs"/>
              </a:rPr>
              <a:t>Middletown: 845-609-7070</a:t>
            </a:r>
          </a:p>
          <a:p>
            <a:pPr marL="0" marR="0" lvl="0" indent="0" algn="ctr" defTabSz="410291" rtl="0" eaLnBrk="1" fontAlgn="auto" latinLnBrk="0" hangingPunct="1">
              <a:lnSpc>
                <a:spcPct val="100000"/>
              </a:lnSpc>
              <a:spcBef>
                <a:spcPts val="0"/>
              </a:spcBef>
              <a:spcAft>
                <a:spcPts val="0"/>
              </a:spcAft>
              <a:buClrTx/>
              <a:buSzTx/>
              <a:buFontTx/>
              <a:buNone/>
              <a:tabLst/>
              <a:defRPr/>
            </a:pPr>
            <a:endParaRPr kumimoji="0" lang="sv-SE" sz="800" b="1" i="0" u="none" strike="noStrike" kern="1200" cap="none" spc="0" normalizeH="0" baseline="0" noProof="0" dirty="0">
              <a:ln>
                <a:noFill/>
              </a:ln>
              <a:solidFill>
                <a:srgbClr val="0B3588"/>
              </a:solidFill>
              <a:effectLst/>
              <a:uLnTx/>
              <a:uFillTx/>
              <a:latin typeface="Arial"/>
              <a:ea typeface="+mn-ea"/>
              <a:cs typeface="+mn-cs"/>
            </a:endParaRP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B3588"/>
                </a:solidFill>
                <a:effectLst/>
                <a:uLnTx/>
                <a:uFillTx/>
                <a:latin typeface="Arial"/>
                <a:ea typeface="+mn-ea"/>
                <a:cs typeface="+mn-cs"/>
              </a:rPr>
              <a:t>Moncia Mc Donald</a:t>
            </a:r>
          </a:p>
          <a:p>
            <a:pPr marL="0" marR="0" lvl="0" indent="0" algn="ctr" defTabSz="410291"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0B3588"/>
                </a:solidFill>
                <a:effectLst/>
                <a:uLnTx/>
                <a:uFillTx/>
                <a:latin typeface="Arial"/>
                <a:ea typeface="+mn-ea"/>
                <a:cs typeface="+mn-cs"/>
                <a:hlinkClick r:id="rId14">
                  <a:extLst>
                    <a:ext uri="{A12FA001-AC4F-418D-AE19-62706E023703}">
                      <ahyp:hlinkClr xmlns:ahyp="http://schemas.microsoft.com/office/drawing/2018/hyperlinkcolor" val="tx"/>
                    </a:ext>
                  </a:extLst>
                </a:hlinkClick>
              </a:rPr>
              <a:t>mmcdonald@newyorkbussales.com</a:t>
            </a:r>
            <a:r>
              <a:rPr kumimoji="0" lang="sv-SE" sz="1300" b="0" i="0" u="none" strike="noStrike" kern="1200" cap="none" spc="0" normalizeH="0" baseline="0" noProof="0" dirty="0">
                <a:ln>
                  <a:noFill/>
                </a:ln>
                <a:solidFill>
                  <a:srgbClr val="0B3588"/>
                </a:solidFill>
                <a:effectLst/>
                <a:uLnTx/>
                <a:uFillTx/>
                <a:latin typeface="Arial"/>
                <a:ea typeface="+mn-ea"/>
                <a:cs typeface="+mn-cs"/>
              </a:rPr>
              <a:t> </a:t>
            </a:r>
          </a:p>
        </p:txBody>
      </p:sp>
      <p:sp>
        <p:nvSpPr>
          <p:cNvPr id="12" name="Content Placeholder 3">
            <a:extLst>
              <a:ext uri="{FF2B5EF4-FFF2-40B4-BE49-F238E27FC236}">
                <a16:creationId xmlns:a16="http://schemas.microsoft.com/office/drawing/2014/main" id="{EE01DABF-1E36-78D2-6640-39EB2187AD06}"/>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Tree>
    <p:extLst>
      <p:ext uri="{BB962C8B-B14F-4D97-AF65-F5344CB8AC3E}">
        <p14:creationId xmlns:p14="http://schemas.microsoft.com/office/powerpoint/2010/main" val="2525048694"/>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8" ma:contentTypeDescription="Create a new document." ma:contentTypeScope="" ma:versionID="fa98f9db843fbd0382f7936248e956c2">
  <xsd:schema xmlns:xsd="http://www.w3.org/2001/XMLSchema" xmlns:xs="http://www.w3.org/2001/XMLSchema" xmlns:p="http://schemas.microsoft.com/office/2006/metadata/properties" xmlns:ns2="6ee98f41-a178-4933-bc91-9575cba1a2c1" targetNamespace="http://schemas.microsoft.com/office/2006/metadata/properties" ma:root="true" ma:fieldsID="788bfafc40703ea5467cc1e9ae335306"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83867EAE-93B6-499A-A9D9-F18B09D7B879}"/>
</file>

<file path=customXml/itemProps2.xml><?xml version="1.0" encoding="utf-8"?>
<ds:datastoreItem xmlns:ds="http://schemas.openxmlformats.org/officeDocument/2006/customXml" ds:itemID="{498BF07A-612E-4586-BCCE-1234B65E2FC0}"/>
</file>

<file path=customXml/itemProps3.xml><?xml version="1.0" encoding="utf-8"?>
<ds:datastoreItem xmlns:ds="http://schemas.openxmlformats.org/officeDocument/2006/customXml" ds:itemID="{C7DA66CB-94AD-422F-AFAB-C382660A62EF}"/>
</file>

<file path=docProps/app.xml><?xml version="1.0" encoding="utf-8"?>
<Properties xmlns="http://schemas.openxmlformats.org/officeDocument/2006/extended-properties" xmlns:vt="http://schemas.openxmlformats.org/officeDocument/2006/docPropsVTypes">
  <TotalTime>3235</TotalTime>
  <Words>402</Words>
  <Application>Microsoft Office PowerPoint</Application>
  <PresentationFormat>Letter Paper (8.5x11 in)</PresentationFormat>
  <Paragraphs>61</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 Service Update #23-0117</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80</cp:revision>
  <cp:lastPrinted>2023-01-17T15:14:01Z</cp:lastPrinted>
  <dcterms:created xsi:type="dcterms:W3CDTF">2015-10-07T13:47:43Z</dcterms:created>
  <dcterms:modified xsi:type="dcterms:W3CDTF">2023-01-17T15:52:44Z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