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67" r:id="rId3"/>
  </p:sldIdLst>
  <p:sldSz cx="6858000" cy="9144000" type="letter"/>
  <p:notesSz cx="7010400" cy="9296400"/>
  <p:defaultTextStyle>
    <a:defPPr>
      <a:defRPr lang="en-US"/>
    </a:defPPr>
    <a:lvl1pPr marL="0" algn="l" defTabSz="41029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0291" algn="l" defTabSz="41029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0583" algn="l" defTabSz="41029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30874" algn="l" defTabSz="41029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41165" algn="l" defTabSz="41029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51456" algn="l" defTabSz="41029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61748" algn="l" defTabSz="41029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72039" algn="l" defTabSz="41029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282330" algn="l" defTabSz="41029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B35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3"/>
  </p:normalViewPr>
  <p:slideViewPr>
    <p:cSldViewPr snapToGrid="0" snapToObjects="1">
      <p:cViewPr varScale="1">
        <p:scale>
          <a:sx n="79" d="100"/>
          <a:sy n="79" d="100"/>
        </p:scale>
        <p:origin x="302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DCC383F-51E1-3D4F-B4B0-3917E0347180}" type="datetimeFigureOut">
              <a:rPr lang="en-US" smtClean="0"/>
              <a:t>8/25/2023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1B4757C-0BA5-EC4C-B2BD-8AEB508D7B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0450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BA0BDDD-B561-7543-BC21-7B3E9B5D8538}" type="datetimeFigureOut">
              <a:rPr lang="en-US" smtClean="0"/>
              <a:t>8/25/2023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696913"/>
            <a:ext cx="2616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0854713-6AB7-CA4B-8619-5D14F8BCFE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0640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1029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10291" algn="l" defTabSz="41029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20583" algn="l" defTabSz="41029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30874" algn="l" defTabSz="41029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41165" algn="l" defTabSz="41029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51456" algn="l" defTabSz="41029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61748" algn="l" defTabSz="41029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72039" algn="l" defTabSz="41029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82330" algn="l" defTabSz="41029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Set up as a table would make it easier to edit</a:t>
            </a:r>
          </a:p>
          <a:p>
            <a:endParaRPr lang="en-US" dirty="0"/>
          </a:p>
          <a:p>
            <a:r>
              <a:rPr lang="en-US" dirty="0"/>
              <a:t>Add additional pages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54713-6AB7-CA4B-8619-5D14F8BCFE2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539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hyperlink" Target="https://www.facebook.com/New-York-Bus-Sales-LLC-280877326166/timeline/" TargetMode="External"/><Relationship Id="rId7" Type="http://schemas.openxmlformats.org/officeDocument/2006/relationships/hyperlink" Target="https://twitter.com/nybussales" TargetMode="External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jpg"/><Relationship Id="rId5" Type="http://schemas.openxmlformats.org/officeDocument/2006/relationships/hyperlink" Target="https://instagram.com/newyorkbussales/" TargetMode="External"/><Relationship Id="rId10" Type="http://schemas.openxmlformats.org/officeDocument/2006/relationships/hyperlink" Target="http://www.nyhma.org/viewforum.php?f=2&amp;start=0" TargetMode="External"/><Relationship Id="rId4" Type="http://schemas.openxmlformats.org/officeDocument/2006/relationships/image" Target="../media/image2.jpg"/><Relationship Id="rId9" Type="http://schemas.openxmlformats.org/officeDocument/2006/relationships/hyperlink" Target="http://newyorkbussales.com/" TargetMode="Externa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hyperlink" Target="http://newyorkbussales.com/" TargetMode="External"/><Relationship Id="rId3" Type="http://schemas.openxmlformats.org/officeDocument/2006/relationships/image" Target="../media/image2.jpg"/><Relationship Id="rId7" Type="http://schemas.openxmlformats.org/officeDocument/2006/relationships/image" Target="../media/image4.jpg"/><Relationship Id="rId2" Type="http://schemas.openxmlformats.org/officeDocument/2006/relationships/hyperlink" Target="https://www.facebook.com/New-York-Bus-Sales-LLC-280877326166/timeline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twitter.com/nybussales" TargetMode="External"/><Relationship Id="rId5" Type="http://schemas.openxmlformats.org/officeDocument/2006/relationships/image" Target="../media/image3.jpg"/><Relationship Id="rId4" Type="http://schemas.openxmlformats.org/officeDocument/2006/relationships/hyperlink" Target="https://instagram.com/newyorkbussales/" TargetMode="External"/><Relationship Id="rId9" Type="http://schemas.openxmlformats.org/officeDocument/2006/relationships/hyperlink" Target="http://www.nyhma.org/viewforum.php?f=2&amp;start=0" TargetMode="Externa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hyperlink" Target="http://newyorkbussales.com/" TargetMode="External"/><Relationship Id="rId3" Type="http://schemas.openxmlformats.org/officeDocument/2006/relationships/image" Target="../media/image2.jpg"/><Relationship Id="rId7" Type="http://schemas.openxmlformats.org/officeDocument/2006/relationships/image" Target="../media/image4.jpg"/><Relationship Id="rId2" Type="http://schemas.openxmlformats.org/officeDocument/2006/relationships/hyperlink" Target="https://www.facebook.com/New-York-Bus-Sales-LLC-280877326166/timeline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twitter.com/nybussales" TargetMode="External"/><Relationship Id="rId5" Type="http://schemas.openxmlformats.org/officeDocument/2006/relationships/image" Target="../media/image3.jpg"/><Relationship Id="rId4" Type="http://schemas.openxmlformats.org/officeDocument/2006/relationships/hyperlink" Target="https://instagram.com/newyorkbussales/" TargetMode="External"/><Relationship Id="rId9" Type="http://schemas.openxmlformats.org/officeDocument/2006/relationships/hyperlink" Target="http://www.nyhma.org/viewforum.php?f=2&amp;start=0" TargetMode="Externa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hyperlink" Target="http://newyorkbussales.com/" TargetMode="External"/><Relationship Id="rId3" Type="http://schemas.openxmlformats.org/officeDocument/2006/relationships/image" Target="../media/image2.jpg"/><Relationship Id="rId7" Type="http://schemas.openxmlformats.org/officeDocument/2006/relationships/image" Target="../media/image4.jpg"/><Relationship Id="rId2" Type="http://schemas.openxmlformats.org/officeDocument/2006/relationships/hyperlink" Target="https://www.facebook.com/New-York-Bus-Sales-LLC-280877326166/timeline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twitter.com/nybussales" TargetMode="External"/><Relationship Id="rId5" Type="http://schemas.openxmlformats.org/officeDocument/2006/relationships/image" Target="../media/image3.jpg"/><Relationship Id="rId4" Type="http://schemas.openxmlformats.org/officeDocument/2006/relationships/hyperlink" Target="https://instagram.com/newyorkbussales/" TargetMode="External"/><Relationship Id="rId9" Type="http://schemas.openxmlformats.org/officeDocument/2006/relationships/hyperlink" Target="http://www.nyhma.org/viewforum.php?f=2&amp;start=0" TargetMode="Externa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hyperlink" Target="http://newyorkbussales.com/" TargetMode="External"/><Relationship Id="rId3" Type="http://schemas.openxmlformats.org/officeDocument/2006/relationships/image" Target="../media/image2.jpg"/><Relationship Id="rId7" Type="http://schemas.openxmlformats.org/officeDocument/2006/relationships/image" Target="../media/image4.jpg"/><Relationship Id="rId2" Type="http://schemas.openxmlformats.org/officeDocument/2006/relationships/hyperlink" Target="https://www.facebook.com/New-York-Bus-Sales-LLC-280877326166/timeline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twitter.com/nybussales" TargetMode="External"/><Relationship Id="rId5" Type="http://schemas.openxmlformats.org/officeDocument/2006/relationships/image" Target="../media/image3.jpg"/><Relationship Id="rId4" Type="http://schemas.openxmlformats.org/officeDocument/2006/relationships/hyperlink" Target="https://instagram.com/newyorkbussales/" TargetMode="External"/><Relationship Id="rId9" Type="http://schemas.openxmlformats.org/officeDocument/2006/relationships/hyperlink" Target="http://www.nyhma.org/viewforum.php?f=2&amp;start=0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5" hasCustomPrompt="1"/>
          </p:nvPr>
        </p:nvSpPr>
        <p:spPr>
          <a:xfrm>
            <a:off x="342900" y="3825183"/>
            <a:ext cx="6172200" cy="339725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MASTER TITLE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3757" y="8570197"/>
            <a:ext cx="1600200" cy="295656"/>
          </a:xfrm>
        </p:spPr>
        <p:txBody>
          <a:bodyPr/>
          <a:lstStyle>
            <a:lvl1pPr>
              <a:defRPr sz="900"/>
            </a:lvl1pPr>
          </a:lstStyle>
          <a:p>
            <a:fld id="{C554EB52-A39F-1E42-ACC2-3A5CA4B651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49879"/>
            <a:ext cx="6858000" cy="78212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2032000"/>
            <a:ext cx="6858000" cy="84667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342900" y="1656936"/>
            <a:ext cx="6172200" cy="233247"/>
          </a:xfrm>
        </p:spPr>
        <p:txBody>
          <a:bodyPr>
            <a:normAutofit/>
          </a:bodyPr>
          <a:lstStyle>
            <a:lvl1pPr>
              <a:defRPr sz="1600" b="1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subtitle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0" y="7595810"/>
            <a:ext cx="6857999" cy="592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7" name="Picture 16" descr="heade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8"/>
            <a:ext cx="6854952" cy="1255776"/>
          </a:xfrm>
          <a:prstGeom prst="rect">
            <a:avLst/>
          </a:prstGeom>
        </p:spPr>
      </p:pic>
      <p:pic>
        <p:nvPicPr>
          <p:cNvPr id="18" name="Picture 17" descr="facebook.jpg">
            <a:hlinkClick r:id="rId3"/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8570197"/>
            <a:ext cx="323088" cy="295656"/>
          </a:xfrm>
          <a:prstGeom prst="rect">
            <a:avLst/>
          </a:prstGeom>
        </p:spPr>
      </p:pic>
      <p:pic>
        <p:nvPicPr>
          <p:cNvPr id="19" name="Picture 18" descr="instagram.jpg">
            <a:hlinkClick r:id="rId5"/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988" y="8570197"/>
            <a:ext cx="323088" cy="295656"/>
          </a:xfrm>
          <a:prstGeom prst="rect">
            <a:avLst/>
          </a:prstGeom>
        </p:spPr>
      </p:pic>
      <p:pic>
        <p:nvPicPr>
          <p:cNvPr id="20" name="Picture 19" descr="twitter.jpg">
            <a:hlinkClick r:id="rId7"/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076" y="8570197"/>
            <a:ext cx="323088" cy="295656"/>
          </a:xfrm>
          <a:prstGeom prst="rect">
            <a:avLst/>
          </a:prstGeom>
        </p:spPr>
      </p:pic>
      <p:sp>
        <p:nvSpPr>
          <p:cNvPr id="21" name="TextBox 20"/>
          <p:cNvSpPr txBox="1"/>
          <p:nvPr userDrawn="1"/>
        </p:nvSpPr>
        <p:spPr>
          <a:xfrm>
            <a:off x="1959429" y="8626400"/>
            <a:ext cx="293914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2"/>
                </a:solidFill>
              </a:rPr>
              <a:t>©2015 New York Bus Sales. All rights reserved.</a:t>
            </a:r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342900" y="2262188"/>
            <a:ext cx="6172200" cy="13906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/>
          </p:nvPr>
        </p:nvSpPr>
        <p:spPr>
          <a:xfrm>
            <a:off x="342900" y="4330700"/>
            <a:ext cx="6172200" cy="3095625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tx2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" name="TextBox 28"/>
          <p:cNvSpPr txBox="1"/>
          <p:nvPr userDrawn="1"/>
        </p:nvSpPr>
        <p:spPr>
          <a:xfrm>
            <a:off x="342900" y="7698293"/>
            <a:ext cx="617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FFFFFF"/>
                </a:solidFill>
              </a:rPr>
              <a:t>ALL of our Service Updates can be found on the </a:t>
            </a:r>
            <a:r>
              <a:rPr lang="en-US" sz="1000" u="sng" dirty="0">
                <a:solidFill>
                  <a:srgbClr val="FFFFFF"/>
                </a:solidFill>
                <a:hlinkClick r:id="rId9"/>
              </a:rPr>
              <a:t>New York Bus Sales website</a:t>
            </a:r>
            <a:endParaRPr lang="en-US" sz="1000" u="sng" dirty="0">
              <a:solidFill>
                <a:srgbClr val="FFFFFF"/>
              </a:solidFill>
            </a:endParaRPr>
          </a:p>
          <a:p>
            <a:pPr algn="ctr"/>
            <a:r>
              <a:rPr lang="en-US" sz="1000" dirty="0">
                <a:solidFill>
                  <a:srgbClr val="FFFFFF"/>
                </a:solidFill>
              </a:rPr>
              <a:t>Or at the </a:t>
            </a:r>
            <a:r>
              <a:rPr lang="en-US" sz="1000" dirty="0">
                <a:solidFill>
                  <a:srgbClr val="FFFFFF"/>
                </a:solidFill>
                <a:hlinkClick r:id="rId10"/>
              </a:rPr>
              <a:t>New York Head Mechanic website </a:t>
            </a:r>
            <a:endParaRPr lang="en-US" sz="1000" dirty="0">
              <a:solidFill>
                <a:srgbClr val="FFFFFF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342900" y="1262063"/>
            <a:ext cx="6172200" cy="395287"/>
          </a:xfrm>
        </p:spPr>
        <p:txBody>
          <a:bodyPr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SUBJECT OF EMAIL</a:t>
            </a:r>
          </a:p>
        </p:txBody>
      </p:sp>
    </p:spTree>
    <p:extLst>
      <p:ext uri="{BB962C8B-B14F-4D97-AF65-F5344CB8AC3E}">
        <p14:creationId xmlns:p14="http://schemas.microsoft.com/office/powerpoint/2010/main" val="419648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cle Pag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95981" y="458938"/>
            <a:ext cx="2805113" cy="2286680"/>
          </a:xfrm>
        </p:spPr>
        <p:txBody>
          <a:bodyPr>
            <a:normAutofit/>
          </a:bodyPr>
          <a:lstStyle>
            <a:lvl1pPr>
              <a:defRPr sz="1400">
                <a:solidFill>
                  <a:srgbClr val="80807D"/>
                </a:solidFill>
              </a:defRPr>
            </a:lvl1pPr>
            <a:lvl2pPr>
              <a:defRPr sz="1400">
                <a:solidFill>
                  <a:srgbClr val="80807D"/>
                </a:solidFill>
              </a:defRPr>
            </a:lvl2pPr>
            <a:lvl3pPr>
              <a:defRPr sz="1400">
                <a:solidFill>
                  <a:srgbClr val="80807D"/>
                </a:solidFill>
              </a:defRPr>
            </a:lvl3pPr>
            <a:lvl4pPr>
              <a:defRPr sz="1400">
                <a:solidFill>
                  <a:srgbClr val="80807D"/>
                </a:solidFill>
              </a:defRPr>
            </a:lvl4pPr>
            <a:lvl5pPr>
              <a:defRPr sz="1400">
                <a:solidFill>
                  <a:srgbClr val="80807D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3664857" y="458938"/>
            <a:ext cx="2850243" cy="22866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3757" y="8570197"/>
            <a:ext cx="1600200" cy="295656"/>
          </a:xfrm>
        </p:spPr>
        <p:txBody>
          <a:bodyPr/>
          <a:lstStyle>
            <a:lvl1pPr>
              <a:defRPr sz="900"/>
            </a:lvl1pPr>
          </a:lstStyle>
          <a:p>
            <a:fld id="{C554EB52-A39F-1E42-ACC2-3A5CA4B651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7595810"/>
            <a:ext cx="6857999" cy="592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 descr="facebook.jpg">
            <a:hlinkClick r:id="rId2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8570197"/>
            <a:ext cx="323088" cy="295656"/>
          </a:xfrm>
          <a:prstGeom prst="rect">
            <a:avLst/>
          </a:prstGeom>
        </p:spPr>
      </p:pic>
      <p:pic>
        <p:nvPicPr>
          <p:cNvPr id="14" name="Picture 13" descr="instagram.jpg">
            <a:hlinkClick r:id="rId4"/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988" y="8570197"/>
            <a:ext cx="323088" cy="295656"/>
          </a:xfrm>
          <a:prstGeom prst="rect">
            <a:avLst/>
          </a:prstGeom>
        </p:spPr>
      </p:pic>
      <p:pic>
        <p:nvPicPr>
          <p:cNvPr id="15" name="Picture 14" descr="twitter.jpg">
            <a:hlinkClick r:id="rId6"/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076" y="8570197"/>
            <a:ext cx="323088" cy="295656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1959429" y="8626400"/>
            <a:ext cx="293914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2"/>
                </a:solidFill>
              </a:rPr>
              <a:t>©2015 New York Bus Sales. All rights reserved.</a:t>
            </a: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5"/>
          </p:nvPr>
        </p:nvSpPr>
        <p:spPr>
          <a:xfrm>
            <a:off x="495981" y="3071968"/>
            <a:ext cx="5994400" cy="2286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9" name="Content Placeholder 7"/>
          <p:cNvSpPr>
            <a:spLocks noGrp="1"/>
          </p:cNvSpPr>
          <p:nvPr>
            <p:ph sz="quarter" idx="16"/>
          </p:nvPr>
        </p:nvSpPr>
        <p:spPr>
          <a:xfrm>
            <a:off x="495981" y="5497820"/>
            <a:ext cx="6019119" cy="1674660"/>
          </a:xfrm>
        </p:spPr>
        <p:txBody>
          <a:bodyPr>
            <a:normAutofit/>
          </a:bodyPr>
          <a:lstStyle>
            <a:lvl1pPr>
              <a:defRPr sz="1400">
                <a:solidFill>
                  <a:srgbClr val="80807D"/>
                </a:solidFill>
              </a:defRPr>
            </a:lvl1pPr>
            <a:lvl2pPr>
              <a:defRPr sz="1400">
                <a:solidFill>
                  <a:srgbClr val="80807D"/>
                </a:solidFill>
              </a:defRPr>
            </a:lvl2pPr>
            <a:lvl3pPr>
              <a:defRPr sz="1400">
                <a:solidFill>
                  <a:srgbClr val="80807D"/>
                </a:solidFill>
              </a:defRPr>
            </a:lvl3pPr>
            <a:lvl4pPr>
              <a:defRPr sz="1400">
                <a:solidFill>
                  <a:srgbClr val="80807D"/>
                </a:solidFill>
              </a:defRPr>
            </a:lvl4pPr>
            <a:lvl5pPr>
              <a:defRPr sz="1400">
                <a:solidFill>
                  <a:srgbClr val="80807D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342900" y="7698293"/>
            <a:ext cx="617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FFFFFF"/>
                </a:solidFill>
              </a:rPr>
              <a:t>ALL of our Service Updates can be found on the </a:t>
            </a:r>
            <a:r>
              <a:rPr lang="en-US" sz="1000" u="sng" dirty="0">
                <a:solidFill>
                  <a:srgbClr val="FFFFFF"/>
                </a:solidFill>
                <a:hlinkClick r:id="rId8"/>
              </a:rPr>
              <a:t>New York Bus Sales website</a:t>
            </a:r>
            <a:endParaRPr lang="en-US" sz="1000" u="sng" dirty="0">
              <a:solidFill>
                <a:srgbClr val="FFFFFF"/>
              </a:solidFill>
            </a:endParaRPr>
          </a:p>
          <a:p>
            <a:pPr algn="ctr"/>
            <a:r>
              <a:rPr lang="en-US" sz="1000" dirty="0">
                <a:solidFill>
                  <a:srgbClr val="FFFFFF"/>
                </a:solidFill>
              </a:rPr>
              <a:t>Or at the </a:t>
            </a:r>
            <a:r>
              <a:rPr lang="en-US" sz="1000" dirty="0">
                <a:solidFill>
                  <a:srgbClr val="FFFFFF"/>
                </a:solidFill>
                <a:hlinkClick r:id="rId9"/>
              </a:rPr>
              <a:t>New York Head Mechanic website </a:t>
            </a:r>
            <a:endParaRPr lang="en-US" sz="1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474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cticle Pag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3664857" y="458938"/>
            <a:ext cx="2850243" cy="22866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3757" y="8570197"/>
            <a:ext cx="1600200" cy="295656"/>
          </a:xfrm>
        </p:spPr>
        <p:txBody>
          <a:bodyPr/>
          <a:lstStyle>
            <a:lvl1pPr>
              <a:defRPr sz="900"/>
            </a:lvl1pPr>
          </a:lstStyle>
          <a:p>
            <a:fld id="{C554EB52-A39F-1E42-ACC2-3A5CA4B651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7595810"/>
            <a:ext cx="6857999" cy="592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 descr="facebook.jpg">
            <a:hlinkClick r:id="rId2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8570197"/>
            <a:ext cx="323088" cy="295656"/>
          </a:xfrm>
          <a:prstGeom prst="rect">
            <a:avLst/>
          </a:prstGeom>
        </p:spPr>
      </p:pic>
      <p:pic>
        <p:nvPicPr>
          <p:cNvPr id="14" name="Picture 13" descr="instagram.jpg">
            <a:hlinkClick r:id="rId4"/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988" y="8570197"/>
            <a:ext cx="323088" cy="295656"/>
          </a:xfrm>
          <a:prstGeom prst="rect">
            <a:avLst/>
          </a:prstGeom>
        </p:spPr>
      </p:pic>
      <p:pic>
        <p:nvPicPr>
          <p:cNvPr id="15" name="Picture 14" descr="twitter.jpg">
            <a:hlinkClick r:id="rId6"/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076" y="8570197"/>
            <a:ext cx="323088" cy="295656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1959429" y="8626400"/>
            <a:ext cx="293914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2"/>
                </a:solidFill>
              </a:rPr>
              <a:t>©2015 New York Bus Sales. All rights reserved.</a:t>
            </a:r>
          </a:p>
        </p:txBody>
      </p:sp>
      <p:sp>
        <p:nvSpPr>
          <p:cNvPr id="19" name="Content Placeholder 7"/>
          <p:cNvSpPr>
            <a:spLocks noGrp="1"/>
          </p:cNvSpPr>
          <p:nvPr>
            <p:ph sz="quarter" idx="16"/>
          </p:nvPr>
        </p:nvSpPr>
        <p:spPr>
          <a:xfrm>
            <a:off x="495981" y="3006201"/>
            <a:ext cx="6019119" cy="1674660"/>
          </a:xfrm>
        </p:spPr>
        <p:txBody>
          <a:bodyPr>
            <a:normAutofit/>
          </a:bodyPr>
          <a:lstStyle>
            <a:lvl1pPr>
              <a:defRPr sz="1400">
                <a:solidFill>
                  <a:srgbClr val="80807D"/>
                </a:solidFill>
              </a:defRPr>
            </a:lvl1pPr>
            <a:lvl2pPr>
              <a:defRPr sz="1400">
                <a:solidFill>
                  <a:srgbClr val="80807D"/>
                </a:solidFill>
              </a:defRPr>
            </a:lvl2pPr>
            <a:lvl3pPr>
              <a:defRPr sz="1400">
                <a:solidFill>
                  <a:srgbClr val="80807D"/>
                </a:solidFill>
              </a:defRPr>
            </a:lvl3pPr>
            <a:lvl4pPr>
              <a:defRPr sz="1400">
                <a:solidFill>
                  <a:srgbClr val="80807D"/>
                </a:solidFill>
              </a:defRPr>
            </a:lvl4pPr>
            <a:lvl5pPr>
              <a:defRPr sz="1400">
                <a:solidFill>
                  <a:srgbClr val="80807D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>
            <a:off x="534307" y="458938"/>
            <a:ext cx="2850243" cy="22866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342900" y="7698293"/>
            <a:ext cx="617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FFFFFF"/>
                </a:solidFill>
              </a:rPr>
              <a:t>ALL of our Service Updates can be found on the </a:t>
            </a:r>
            <a:r>
              <a:rPr lang="en-US" sz="1000" u="sng" dirty="0">
                <a:solidFill>
                  <a:srgbClr val="FFFFFF"/>
                </a:solidFill>
                <a:hlinkClick r:id="rId8"/>
              </a:rPr>
              <a:t>New York Bus Sales website</a:t>
            </a:r>
            <a:endParaRPr lang="en-US" sz="1000" u="sng" dirty="0">
              <a:solidFill>
                <a:srgbClr val="FFFFFF"/>
              </a:solidFill>
            </a:endParaRPr>
          </a:p>
          <a:p>
            <a:pPr algn="ctr"/>
            <a:r>
              <a:rPr lang="en-US" sz="1000" dirty="0">
                <a:solidFill>
                  <a:srgbClr val="FFFFFF"/>
                </a:solidFill>
              </a:rPr>
              <a:t>Or at the </a:t>
            </a:r>
            <a:r>
              <a:rPr lang="en-US" sz="1000" dirty="0">
                <a:solidFill>
                  <a:srgbClr val="FFFFFF"/>
                </a:solidFill>
                <a:hlinkClick r:id="rId9"/>
              </a:rPr>
              <a:t>New York Head Mechanic website </a:t>
            </a:r>
            <a:endParaRPr lang="en-US" sz="1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006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3757" y="8570197"/>
            <a:ext cx="1600200" cy="295656"/>
          </a:xfrm>
        </p:spPr>
        <p:txBody>
          <a:bodyPr/>
          <a:lstStyle>
            <a:lvl1pPr>
              <a:defRPr sz="900"/>
            </a:lvl1pPr>
          </a:lstStyle>
          <a:p>
            <a:fld id="{C554EB52-A39F-1E42-ACC2-3A5CA4B651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7595810"/>
            <a:ext cx="6857999" cy="592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 descr="facebook.jpg">
            <a:hlinkClick r:id="rId2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8570197"/>
            <a:ext cx="323088" cy="295656"/>
          </a:xfrm>
          <a:prstGeom prst="rect">
            <a:avLst/>
          </a:prstGeom>
        </p:spPr>
      </p:pic>
      <p:pic>
        <p:nvPicPr>
          <p:cNvPr id="14" name="Picture 13" descr="instagram.jpg">
            <a:hlinkClick r:id="rId4"/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988" y="8570197"/>
            <a:ext cx="323088" cy="295656"/>
          </a:xfrm>
          <a:prstGeom prst="rect">
            <a:avLst/>
          </a:prstGeom>
        </p:spPr>
      </p:pic>
      <p:pic>
        <p:nvPicPr>
          <p:cNvPr id="15" name="Picture 14" descr="twitter.jpg">
            <a:hlinkClick r:id="rId6"/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076" y="8570197"/>
            <a:ext cx="323088" cy="295656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1959429" y="8626400"/>
            <a:ext cx="293914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2"/>
                </a:solidFill>
              </a:rPr>
              <a:t>©2015 New York Bus Sales. All rights reserved.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342900" y="7698293"/>
            <a:ext cx="617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FFFFFF"/>
                </a:solidFill>
              </a:rPr>
              <a:t>ALL of our Service Updates can be found on the </a:t>
            </a:r>
            <a:r>
              <a:rPr lang="en-US" sz="1000" u="sng" dirty="0">
                <a:solidFill>
                  <a:srgbClr val="FFFFFF"/>
                </a:solidFill>
                <a:hlinkClick r:id="rId8"/>
              </a:rPr>
              <a:t>New York Bus Sales website</a:t>
            </a:r>
            <a:endParaRPr lang="en-US" sz="1000" u="sng" dirty="0">
              <a:solidFill>
                <a:srgbClr val="FFFFFF"/>
              </a:solidFill>
            </a:endParaRPr>
          </a:p>
          <a:p>
            <a:pPr algn="ctr"/>
            <a:r>
              <a:rPr lang="en-US" sz="1000" dirty="0">
                <a:solidFill>
                  <a:srgbClr val="FFFFFF"/>
                </a:solidFill>
              </a:rPr>
              <a:t>Or at the </a:t>
            </a:r>
            <a:r>
              <a:rPr lang="en-US" sz="1000" dirty="0">
                <a:solidFill>
                  <a:srgbClr val="FFFFFF"/>
                </a:solidFill>
                <a:hlinkClick r:id="rId9"/>
              </a:rPr>
              <a:t>New York Head Mechanic website </a:t>
            </a:r>
            <a:endParaRPr lang="en-US" sz="1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490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3757" y="8570197"/>
            <a:ext cx="1600200" cy="295656"/>
          </a:xfrm>
        </p:spPr>
        <p:txBody>
          <a:bodyPr/>
          <a:lstStyle>
            <a:lvl1pPr>
              <a:defRPr sz="900"/>
            </a:lvl1pPr>
          </a:lstStyle>
          <a:p>
            <a:fld id="{C554EB52-A39F-1E42-ACC2-3A5CA4B651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7595810"/>
            <a:ext cx="6857999" cy="592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 descr="facebook.jpg">
            <a:hlinkClick r:id="rId2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8570197"/>
            <a:ext cx="323088" cy="295656"/>
          </a:xfrm>
          <a:prstGeom prst="rect">
            <a:avLst/>
          </a:prstGeom>
        </p:spPr>
      </p:pic>
      <p:pic>
        <p:nvPicPr>
          <p:cNvPr id="14" name="Picture 13" descr="instagram.jpg">
            <a:hlinkClick r:id="rId4"/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988" y="8570197"/>
            <a:ext cx="323088" cy="295656"/>
          </a:xfrm>
          <a:prstGeom prst="rect">
            <a:avLst/>
          </a:prstGeom>
        </p:spPr>
      </p:pic>
      <p:pic>
        <p:nvPicPr>
          <p:cNvPr id="15" name="Picture 14" descr="twitter.jpg">
            <a:hlinkClick r:id="rId6"/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076" y="8570197"/>
            <a:ext cx="323088" cy="295656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1959429" y="8626400"/>
            <a:ext cx="293914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2"/>
                </a:solidFill>
              </a:rPr>
              <a:t>©2015 New York Bus Sales. All rights reserved.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342900" y="7698293"/>
            <a:ext cx="617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FFFFFF"/>
                </a:solidFill>
              </a:rPr>
              <a:t>ALL of our Service Updates can be found on the </a:t>
            </a:r>
            <a:r>
              <a:rPr lang="en-US" sz="1000" u="sng" dirty="0">
                <a:solidFill>
                  <a:srgbClr val="FFFFFF"/>
                </a:solidFill>
                <a:hlinkClick r:id="rId8"/>
              </a:rPr>
              <a:t>New York Bus Sales website</a:t>
            </a:r>
            <a:endParaRPr lang="en-US" sz="1000" u="sng" dirty="0">
              <a:solidFill>
                <a:srgbClr val="FFFFFF"/>
              </a:solidFill>
            </a:endParaRPr>
          </a:p>
          <a:p>
            <a:pPr algn="ctr"/>
            <a:r>
              <a:rPr lang="en-US" sz="1000" dirty="0">
                <a:solidFill>
                  <a:srgbClr val="FFFFFF"/>
                </a:solidFill>
              </a:rPr>
              <a:t>Or at the </a:t>
            </a:r>
            <a:r>
              <a:rPr lang="en-US" sz="1000" dirty="0">
                <a:solidFill>
                  <a:srgbClr val="FFFFFF"/>
                </a:solidFill>
                <a:hlinkClick r:id="rId9"/>
              </a:rPr>
              <a:t>New York Head Mechanic website </a:t>
            </a:r>
            <a:endParaRPr lang="en-US" sz="1000" dirty="0">
              <a:solidFill>
                <a:srgbClr val="FFFFFF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 hasCustomPrompt="1"/>
          </p:nvPr>
        </p:nvSpPr>
        <p:spPr>
          <a:xfrm>
            <a:off x="665163" y="1332332"/>
            <a:ext cx="5610225" cy="419100"/>
          </a:xfrm>
        </p:spPr>
        <p:txBody>
          <a:bodyPr>
            <a:noAutofit/>
          </a:bodyPr>
          <a:lstStyle>
            <a:lvl1pPr marL="0" indent="0" algn="ctr">
              <a:buNone/>
              <a:defRPr sz="1600" b="1">
                <a:solidFill>
                  <a:schemeClr val="accent2"/>
                </a:solidFill>
              </a:defRPr>
            </a:lvl1pPr>
            <a:lvl2pPr marL="410291" indent="0" algn="ctr">
              <a:buNone/>
              <a:defRPr sz="1600" b="1">
                <a:solidFill>
                  <a:schemeClr val="accent2"/>
                </a:solidFill>
              </a:defRPr>
            </a:lvl2pPr>
            <a:lvl3pPr marL="820582" indent="0" algn="ctr">
              <a:buNone/>
              <a:defRPr sz="1600" b="1">
                <a:solidFill>
                  <a:schemeClr val="accent2"/>
                </a:solidFill>
              </a:defRPr>
            </a:lvl3pPr>
            <a:lvl4pPr marL="1230873" indent="0" algn="ctr">
              <a:buNone/>
              <a:defRPr sz="1600" b="1">
                <a:solidFill>
                  <a:schemeClr val="accent2"/>
                </a:solidFill>
              </a:defRPr>
            </a:lvl4pPr>
            <a:lvl5pPr marL="1641165" indent="0" algn="ctr">
              <a:buNone/>
              <a:defRPr sz="1600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33287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82058" tIns="41029" rIns="82058" bIns="41029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82058" tIns="41029" rIns="82058" bIns="4102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4"/>
          </a:xfrm>
          <a:prstGeom prst="rect">
            <a:avLst/>
          </a:prstGeom>
        </p:spPr>
        <p:txBody>
          <a:bodyPr vert="horz" lIns="82058" tIns="41029" rIns="82058" bIns="41029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8F550-E2BC-A143-8589-52F039787421}" type="datetime1">
              <a:rPr lang="en-US" smtClean="0"/>
              <a:t>8/25/2023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4"/>
          </a:xfrm>
          <a:prstGeom prst="rect">
            <a:avLst/>
          </a:prstGeom>
        </p:spPr>
        <p:txBody>
          <a:bodyPr vert="horz" lIns="82058" tIns="41029" rIns="82058" bIns="41029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4"/>
          </a:xfrm>
          <a:prstGeom prst="rect">
            <a:avLst/>
          </a:prstGeom>
        </p:spPr>
        <p:txBody>
          <a:bodyPr vert="horz" lIns="82058" tIns="41029" rIns="82058" bIns="41029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4EB52-A39F-1E42-ACC2-3A5CA4B651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757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2" r:id="rId5"/>
  </p:sldLayoutIdLst>
  <p:hf hdr="0" ftr="0"/>
  <p:txStyles>
    <p:titleStyle>
      <a:lvl1pPr algn="ctr" defTabSz="410291" rtl="0" eaLnBrk="1" latinLnBrk="0" hangingPunct="1">
        <a:spcBef>
          <a:spcPct val="0"/>
        </a:spcBef>
        <a:buNone/>
        <a:defRPr sz="3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7718" indent="-307718" algn="l" defTabSz="410291" rtl="0" eaLnBrk="1" latinLnBrk="0" hangingPunct="1">
        <a:spcBef>
          <a:spcPct val="20000"/>
        </a:spcBef>
        <a:buFont typeface="Arial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66723" indent="-256432" algn="l" defTabSz="410291" rtl="0" eaLnBrk="1" latinLnBrk="0" hangingPunct="1">
        <a:spcBef>
          <a:spcPct val="20000"/>
        </a:spcBef>
        <a:buFont typeface="Arial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25728" indent="-205146" algn="l" defTabSz="410291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019" indent="-205146" algn="l" defTabSz="410291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46311" indent="-205146" algn="l" defTabSz="410291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6602" indent="-205146" algn="l" defTabSz="410291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66893" indent="-205146" algn="l" defTabSz="410291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77185" indent="-205146" algn="l" defTabSz="410291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87476" indent="-205146" algn="l" defTabSz="410291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029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0291" algn="l" defTabSz="41029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0583" algn="l" defTabSz="41029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0874" algn="l" defTabSz="41029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1165" algn="l" defTabSz="41029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1456" algn="l" defTabSz="41029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1748" algn="l" defTabSz="41029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72039" algn="l" defTabSz="41029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82330" algn="l" defTabSz="41029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jlewin@nybussales.com" TargetMode="External"/><Relationship Id="rId13" Type="http://schemas.openxmlformats.org/officeDocument/2006/relationships/hyperlink" Target="mailto:mmcdonald@newyorkbussales.com" TargetMode="External"/><Relationship Id="rId3" Type="http://schemas.openxmlformats.org/officeDocument/2006/relationships/hyperlink" Target="mailto:jjohnston@newyorkbussales.com" TargetMode="External"/><Relationship Id="rId7" Type="http://schemas.openxmlformats.org/officeDocument/2006/relationships/hyperlink" Target="mailto:breith@newyorkbussales.com" TargetMode="External"/><Relationship Id="rId12" Type="http://schemas.openxmlformats.org/officeDocument/2006/relationships/hyperlink" Target="mailto:bshepard@newyorkbussales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blamaitis@newyorkbussales.com" TargetMode="External"/><Relationship Id="rId11" Type="http://schemas.openxmlformats.org/officeDocument/2006/relationships/hyperlink" Target="mailto:breiling@newyorkbussales.com" TargetMode="External"/><Relationship Id="rId5" Type="http://schemas.openxmlformats.org/officeDocument/2006/relationships/hyperlink" Target="mailto:rhemund@newyorkbussales.com" TargetMode="External"/><Relationship Id="rId10" Type="http://schemas.openxmlformats.org/officeDocument/2006/relationships/hyperlink" Target="mailto:dgrant@nybussales.com" TargetMode="External"/><Relationship Id="rId4" Type="http://schemas.openxmlformats.org/officeDocument/2006/relationships/image" Target="../media/image7.png"/><Relationship Id="rId9" Type="http://schemas.openxmlformats.org/officeDocument/2006/relationships/hyperlink" Target="mailto:ptucker@newyorkbussales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4EB52-A39F-1E42-ACC2-3A5CA4B651D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Service Update #23-0825 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LCD Screen “Brake Interlock Fail”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81686E-C583-9F0F-7744-50CD5FB34C2E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61841" y="5239342"/>
            <a:ext cx="6172200" cy="339725"/>
          </a:xfrm>
        </p:spPr>
        <p:txBody>
          <a:bodyPr/>
          <a:lstStyle/>
          <a:p>
            <a:pPr algn="ctr"/>
            <a:r>
              <a:rPr lang="en-US" dirty="0"/>
              <a:t>Momentary “Brake Interlock Fail” Warning Normal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18A243-7A2C-9A88-78CF-9F9EC676876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1841" y="5609261"/>
            <a:ext cx="6172200" cy="2104833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Recently we have heard of issues where the brake interlock tied to the entrance door quickly flashes “Brake Interlock Fail” in </a:t>
            </a:r>
            <a:r>
              <a:rPr lang="en-US" b="1" dirty="0">
                <a:solidFill>
                  <a:srgbClr val="FF0000"/>
                </a:solidFill>
              </a:rPr>
              <a:t>RED</a:t>
            </a:r>
            <a:r>
              <a:rPr lang="en-US" dirty="0"/>
              <a:t> on the center LCD screen of the dash cluster (FIGURE #1 ABOVE) when the entrance door is opened. </a:t>
            </a:r>
          </a:p>
          <a:p>
            <a:pPr marL="0" indent="0" algn="just">
              <a:buNone/>
            </a:pPr>
            <a:r>
              <a:rPr lang="en-US" dirty="0"/>
              <a:t>This occurs for a split second and then “Brake Interlock Set” will come on the LCD screen of the dash cluster in </a:t>
            </a:r>
            <a:r>
              <a:rPr lang="en-US" b="1" dirty="0">
                <a:solidFill>
                  <a:srgbClr val="00B050"/>
                </a:solidFill>
              </a:rPr>
              <a:t>GREEN</a:t>
            </a:r>
            <a:r>
              <a:rPr lang="en-US" dirty="0"/>
              <a:t> (FIGURE #2 ABOVE) and remain on until the door is closed and the brakers release.</a:t>
            </a:r>
          </a:p>
          <a:p>
            <a:pPr marL="0" indent="0" algn="just">
              <a:buNone/>
            </a:pPr>
            <a:r>
              <a:rPr lang="en-US" dirty="0"/>
              <a:t>This is due to a communication delay in the new NEA electrical system.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AE00577-9993-8C94-8B1E-AF021D7B40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53006"/>
            <a:ext cx="3429000" cy="248879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D9C5A16-18BF-F5BD-4B3D-D6F64BB129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1984" y="2211163"/>
            <a:ext cx="3176016" cy="251180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9E8FD2F-7EAB-E43E-D8E0-EA2F0D84C00D}"/>
              </a:ext>
            </a:extLst>
          </p:cNvPr>
          <p:cNvSpPr txBox="1"/>
          <p:nvPr/>
        </p:nvSpPr>
        <p:spPr>
          <a:xfrm>
            <a:off x="1092374" y="4741796"/>
            <a:ext cx="12442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FIGURE #1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3684C97-8BEE-3081-C683-FD269DA0DBDA}"/>
              </a:ext>
            </a:extLst>
          </p:cNvPr>
          <p:cNvSpPr txBox="1"/>
          <p:nvPr/>
        </p:nvSpPr>
        <p:spPr>
          <a:xfrm>
            <a:off x="4647866" y="4747000"/>
            <a:ext cx="12442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FIGURE #2</a:t>
            </a:r>
          </a:p>
        </p:txBody>
      </p:sp>
    </p:spTree>
    <p:extLst>
      <p:ext uri="{BB962C8B-B14F-4D97-AF65-F5344CB8AC3E}">
        <p14:creationId xmlns:p14="http://schemas.microsoft.com/office/powerpoint/2010/main" val="348455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4EB52-A39F-1E42-ACC2-3A5CA4B651D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463A24-4FFB-4631-AF44-F2F5965455BB}"/>
              </a:ext>
            </a:extLst>
          </p:cNvPr>
          <p:cNvSpPr txBox="1"/>
          <p:nvPr/>
        </p:nvSpPr>
        <p:spPr>
          <a:xfrm>
            <a:off x="4658496" y="8303741"/>
            <a:ext cx="17826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rgbClr val="0B3588"/>
                </a:solidFill>
              </a:rPr>
              <a:t>Comments or Concerns:</a:t>
            </a:r>
          </a:p>
          <a:p>
            <a:r>
              <a:rPr lang="en-US" sz="800" dirty="0">
                <a:solidFill>
                  <a:srgbClr val="0B3588"/>
                </a:solidFill>
              </a:rPr>
              <a:t>John Johnston</a:t>
            </a:r>
          </a:p>
          <a:p>
            <a:r>
              <a:rPr lang="en-US" sz="800" dirty="0">
                <a:solidFill>
                  <a:srgbClr val="0B3588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jjohnston@newyorkbussales.com</a:t>
            </a:r>
            <a:endParaRPr lang="en-US" sz="800" dirty="0">
              <a:solidFill>
                <a:srgbClr val="0B3588"/>
              </a:solidFill>
            </a:endParaRPr>
          </a:p>
          <a:p>
            <a:r>
              <a:rPr lang="en-US" sz="800" dirty="0">
                <a:solidFill>
                  <a:srgbClr val="0B3588"/>
                </a:solidFill>
              </a:rPr>
              <a:t>Cell 315-263-0766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36C533C-D4CB-C767-EC6B-902C3CFD48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790" y="278147"/>
            <a:ext cx="6084335" cy="721219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90D6FFF-F73C-B56F-3D4B-E0D71BB16DA3}"/>
              </a:ext>
            </a:extLst>
          </p:cNvPr>
          <p:cNvSpPr txBox="1"/>
          <p:nvPr/>
        </p:nvSpPr>
        <p:spPr>
          <a:xfrm>
            <a:off x="1803682" y="984921"/>
            <a:ext cx="3191297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400" b="1" dirty="0">
              <a:solidFill>
                <a:srgbClr val="0B3588"/>
              </a:solidFill>
            </a:endParaRPr>
          </a:p>
          <a:p>
            <a:pPr algn="ctr"/>
            <a:r>
              <a:rPr lang="en-US" sz="1400" b="1" dirty="0">
                <a:solidFill>
                  <a:srgbClr val="0B3588"/>
                </a:solidFill>
              </a:rPr>
              <a:t>Director of Service </a:t>
            </a:r>
          </a:p>
          <a:p>
            <a:pPr algn="ctr"/>
            <a:r>
              <a:rPr lang="en-US" sz="1400" b="1" dirty="0">
                <a:solidFill>
                  <a:srgbClr val="0B3588"/>
                </a:solidFill>
              </a:rPr>
              <a:t>Ryan Hemund </a:t>
            </a:r>
            <a:r>
              <a:rPr lang="en-US" sz="1400" dirty="0">
                <a:solidFill>
                  <a:srgbClr val="0B3588"/>
                </a:solidFill>
              </a:rPr>
              <a:t> </a:t>
            </a:r>
          </a:p>
          <a:p>
            <a:pPr algn="ctr"/>
            <a:r>
              <a:rPr lang="en-US" sz="1400" dirty="0">
                <a:solidFill>
                  <a:srgbClr val="0B3588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rhemund@newyorkbussales.com</a:t>
            </a:r>
            <a:r>
              <a:rPr lang="en-US" sz="1400" dirty="0">
                <a:solidFill>
                  <a:srgbClr val="0B3588"/>
                </a:solidFill>
              </a:rPr>
              <a:t>	</a:t>
            </a:r>
          </a:p>
          <a:p>
            <a:pPr algn="ctr"/>
            <a:endParaRPr lang="en-US" sz="900" dirty="0">
              <a:solidFill>
                <a:srgbClr val="0B3588"/>
              </a:solidFill>
            </a:endParaRPr>
          </a:p>
          <a:p>
            <a:pPr algn="ctr"/>
            <a:r>
              <a:rPr lang="fi-FI" sz="1400" b="1" dirty="0">
                <a:solidFill>
                  <a:srgbClr val="0B3588"/>
                </a:solidFill>
              </a:rPr>
              <a:t>Chittenango: 800-962-5768</a:t>
            </a:r>
          </a:p>
          <a:p>
            <a:pPr algn="ctr"/>
            <a:endParaRPr lang="fi-FI" sz="800" dirty="0">
              <a:solidFill>
                <a:srgbClr val="0B3588"/>
              </a:solidFill>
            </a:endParaRPr>
          </a:p>
          <a:p>
            <a:pPr algn="ctr"/>
            <a:r>
              <a:rPr lang="fi-FI" sz="1400" dirty="0">
                <a:solidFill>
                  <a:srgbClr val="0B3588"/>
                </a:solidFill>
              </a:rPr>
              <a:t>Brian Lamaitis	</a:t>
            </a:r>
          </a:p>
          <a:p>
            <a:pPr algn="ctr"/>
            <a:r>
              <a:rPr lang="fi-FI" sz="1400" dirty="0">
                <a:solidFill>
                  <a:srgbClr val="0B3588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blamaitis@newyorkbussales.com</a:t>
            </a:r>
            <a:r>
              <a:rPr lang="fi-FI" sz="1400" dirty="0">
                <a:solidFill>
                  <a:srgbClr val="0B3588"/>
                </a:solidFill>
              </a:rPr>
              <a:t> </a:t>
            </a:r>
          </a:p>
          <a:p>
            <a:pPr algn="ctr"/>
            <a:endParaRPr lang="fi-FI" sz="800" dirty="0">
              <a:solidFill>
                <a:srgbClr val="0B3588"/>
              </a:solidFill>
            </a:endParaRPr>
          </a:p>
          <a:p>
            <a:pPr algn="ctr"/>
            <a:r>
              <a:rPr lang="fi-FI" sz="1400" dirty="0">
                <a:solidFill>
                  <a:srgbClr val="0B3588"/>
                </a:solidFill>
              </a:rPr>
              <a:t>Bob Reith</a:t>
            </a:r>
          </a:p>
          <a:p>
            <a:pPr algn="ctr"/>
            <a:r>
              <a:rPr lang="fi-FI" sz="1400" dirty="0">
                <a:solidFill>
                  <a:srgbClr val="0B3588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breith@newyorkbussales.com</a:t>
            </a:r>
            <a:endParaRPr lang="fi-FI" sz="1400" dirty="0">
              <a:solidFill>
                <a:srgbClr val="0B3588"/>
              </a:solidFill>
            </a:endParaRPr>
          </a:p>
          <a:p>
            <a:pPr algn="ctr"/>
            <a:endParaRPr lang="fi-FI" sz="800" dirty="0">
              <a:solidFill>
                <a:srgbClr val="0B3588"/>
              </a:solidFill>
              <a:hlinkClick r:id="rId8"/>
            </a:endParaRPr>
          </a:p>
          <a:p>
            <a:pPr algn="ctr"/>
            <a:r>
              <a:rPr lang="fi-FI" sz="1400" dirty="0">
                <a:solidFill>
                  <a:srgbClr val="0B3588"/>
                </a:solidFill>
              </a:rPr>
              <a:t>Phil Tucker</a:t>
            </a:r>
          </a:p>
          <a:p>
            <a:pPr algn="ctr"/>
            <a:r>
              <a:rPr lang="fi-FI" sz="1400" dirty="0">
                <a:solidFill>
                  <a:srgbClr val="0B3588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ptucker@newyorkbussales.com</a:t>
            </a:r>
            <a:r>
              <a:rPr lang="fi-FI" sz="1400" dirty="0">
                <a:solidFill>
                  <a:srgbClr val="0B3588"/>
                </a:solidFill>
              </a:rPr>
              <a:t> 	</a:t>
            </a:r>
            <a:endParaRPr lang="fi-FI" sz="1400" dirty="0">
              <a:solidFill>
                <a:srgbClr val="0B3588"/>
              </a:solidFill>
              <a:hlinkClick r:id="rId10"/>
            </a:endParaRPr>
          </a:p>
          <a:p>
            <a:pPr algn="ctr"/>
            <a:r>
              <a:rPr lang="fi-FI" sz="1400" dirty="0">
                <a:solidFill>
                  <a:srgbClr val="0B3588"/>
                </a:solidFill>
              </a:rPr>
              <a:t> 	</a:t>
            </a:r>
            <a:endParaRPr lang="fi-FI" sz="1400" b="1" dirty="0">
              <a:solidFill>
                <a:srgbClr val="0B3588"/>
              </a:solidFill>
            </a:endParaRPr>
          </a:p>
          <a:p>
            <a:pPr algn="ctr"/>
            <a:r>
              <a:rPr lang="fi-FI" sz="1400" b="1" dirty="0">
                <a:solidFill>
                  <a:srgbClr val="0B3588"/>
                </a:solidFill>
              </a:rPr>
              <a:t>Albany: 866-867-1100</a:t>
            </a:r>
          </a:p>
          <a:p>
            <a:pPr algn="ctr"/>
            <a:endParaRPr lang="fi-FI" sz="800" dirty="0">
              <a:solidFill>
                <a:srgbClr val="0B3588"/>
              </a:solidFill>
            </a:endParaRPr>
          </a:p>
          <a:p>
            <a:pPr algn="ctr"/>
            <a:r>
              <a:rPr lang="fi-FI" sz="1400" dirty="0">
                <a:solidFill>
                  <a:srgbClr val="0B3588"/>
                </a:solidFill>
              </a:rPr>
              <a:t>Ben Reiling</a:t>
            </a:r>
          </a:p>
          <a:p>
            <a:pPr algn="ctr"/>
            <a:r>
              <a:rPr lang="fi-FI" sz="1400" dirty="0">
                <a:solidFill>
                  <a:srgbClr val="0B3588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breiling@newyorkbussales.com</a:t>
            </a:r>
            <a:endParaRPr lang="fi-FI" sz="1400" dirty="0">
              <a:solidFill>
                <a:srgbClr val="0B3588"/>
              </a:solidFill>
            </a:endParaRPr>
          </a:p>
          <a:p>
            <a:pPr algn="ctr"/>
            <a:r>
              <a:rPr lang="fi-FI" sz="1400" dirty="0">
                <a:solidFill>
                  <a:srgbClr val="0B3588"/>
                </a:solidFill>
              </a:rPr>
              <a:t> </a:t>
            </a:r>
          </a:p>
          <a:p>
            <a:pPr algn="ctr"/>
            <a:r>
              <a:rPr lang="sv-SE" sz="1400" b="1" dirty="0">
                <a:solidFill>
                  <a:srgbClr val="0B3588"/>
                </a:solidFill>
              </a:rPr>
              <a:t>Batavia: 800-463-3232</a:t>
            </a:r>
          </a:p>
          <a:p>
            <a:pPr algn="ctr"/>
            <a:endParaRPr lang="sv-SE" sz="800" dirty="0">
              <a:solidFill>
                <a:srgbClr val="0B3588"/>
              </a:solidFill>
            </a:endParaRPr>
          </a:p>
          <a:p>
            <a:pPr algn="ctr"/>
            <a:r>
              <a:rPr lang="sv-SE" sz="1400" dirty="0">
                <a:solidFill>
                  <a:srgbClr val="0B3588"/>
                </a:solidFill>
              </a:rPr>
              <a:t>Brandon Shepard</a:t>
            </a:r>
          </a:p>
          <a:p>
            <a:pPr algn="ctr"/>
            <a:r>
              <a:rPr lang="sv-SE" sz="1400" dirty="0">
                <a:solidFill>
                  <a:srgbClr val="0B3588"/>
                </a:solidFill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bshepard@newyorkbussales.com</a:t>
            </a:r>
            <a:endParaRPr lang="sv-SE" sz="1400" dirty="0">
              <a:solidFill>
                <a:srgbClr val="0B3588"/>
              </a:solidFill>
            </a:endParaRPr>
          </a:p>
          <a:p>
            <a:pPr algn="ctr"/>
            <a:endParaRPr lang="sv-SE" sz="1400" dirty="0">
              <a:solidFill>
                <a:srgbClr val="0B3588"/>
              </a:solidFill>
            </a:endParaRPr>
          </a:p>
          <a:p>
            <a:pPr algn="ctr"/>
            <a:r>
              <a:rPr lang="sv-SE" sz="1400" b="1" dirty="0">
                <a:solidFill>
                  <a:srgbClr val="0B3588"/>
                </a:solidFill>
              </a:rPr>
              <a:t>Middletown: 845-609-7070</a:t>
            </a:r>
          </a:p>
          <a:p>
            <a:pPr algn="ctr"/>
            <a:endParaRPr lang="sv-SE" sz="800" b="1" dirty="0">
              <a:solidFill>
                <a:srgbClr val="0B3588"/>
              </a:solidFill>
            </a:endParaRPr>
          </a:p>
          <a:p>
            <a:pPr algn="ctr"/>
            <a:r>
              <a:rPr lang="sv-SE" sz="1400" dirty="0">
                <a:solidFill>
                  <a:srgbClr val="0B3588"/>
                </a:solidFill>
              </a:rPr>
              <a:t>Moncia Cherry</a:t>
            </a:r>
          </a:p>
          <a:p>
            <a:pPr algn="ctr"/>
            <a:r>
              <a:rPr lang="sv-SE" sz="1300" dirty="0">
                <a:solidFill>
                  <a:srgbClr val="0B3588"/>
                </a:solidFill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mcherry@newyorkbussales.com</a:t>
            </a:r>
            <a:r>
              <a:rPr lang="sv-SE" sz="1300" dirty="0">
                <a:solidFill>
                  <a:srgbClr val="0B3588"/>
                </a:solidFill>
              </a:rPr>
              <a:t> 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EE01DABF-1E36-78D2-6640-39EB2187AD0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57539" y="308242"/>
            <a:ext cx="6083585" cy="641143"/>
          </a:xfrm>
        </p:spPr>
        <p:txBody>
          <a:bodyPr>
            <a:normAutofit/>
          </a:bodyPr>
          <a:lstStyle/>
          <a:p>
            <a:r>
              <a:rPr lang="en-US" sz="1800" dirty="0"/>
              <a:t>CONTACT ANY OF OUR SERVICE LOCATIONS WITH QUESTIONS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656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York Bus Sales 01">
      <a:dk1>
        <a:sysClr val="windowText" lastClr="000000"/>
      </a:dk1>
      <a:lt1>
        <a:sysClr val="window" lastClr="FFFFFF"/>
      </a:lt1>
      <a:dk2>
        <a:srgbClr val="80807D"/>
      </a:dk2>
      <a:lt2>
        <a:srgbClr val="EEECE1"/>
      </a:lt2>
      <a:accent1>
        <a:srgbClr val="0048BD"/>
      </a:accent1>
      <a:accent2>
        <a:srgbClr val="0B3588"/>
      </a:accent2>
      <a:accent3>
        <a:srgbClr val="FFCD34"/>
      </a:accent3>
      <a:accent4>
        <a:srgbClr val="FF9900"/>
      </a:accent4>
      <a:accent5>
        <a:srgbClr val="B03330"/>
      </a:accent5>
      <a:accent6>
        <a:srgbClr val="82C359"/>
      </a:accent6>
      <a:hlink>
        <a:srgbClr val="3399FF"/>
      </a:hlink>
      <a:folHlink>
        <a:srgbClr val="0B358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55F8D7A656304F8D7C261D54F5FAF5" ma:contentTypeVersion="18" ma:contentTypeDescription="Create a new document." ma:contentTypeScope="" ma:versionID="fa98f9db843fbd0382f7936248e956c2">
  <xsd:schema xmlns:xsd="http://www.w3.org/2001/XMLSchema" xmlns:xs="http://www.w3.org/2001/XMLSchema" xmlns:p="http://schemas.microsoft.com/office/2006/metadata/properties" xmlns:ns2="6ee98f41-a178-4933-bc91-9575cba1a2c1" targetNamespace="http://schemas.microsoft.com/office/2006/metadata/properties" ma:root="true" ma:fieldsID="788bfafc40703ea5467cc1e9ae335306" ns2:_="">
    <xsd:import namespace="6ee98f41-a178-4933-bc91-9575cba1a2c1"/>
    <xsd:element name="properties">
      <xsd:complexType>
        <xsd:sequence>
          <xsd:element name="documentManagement">
            <xsd:complexType>
              <xsd:all>
                <xsd:element ref="ns2:MigrationWizId" minOccurs="0"/>
                <xsd:element ref="ns2:MigrationWizIdPermissions" minOccurs="0"/>
                <xsd:element ref="ns2:MigrationWizIdVersion" minOccurs="0"/>
                <xsd:element ref="ns2:lcf76f155ced4ddcb4097134ff3c332f0" minOccurs="0"/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igrationWizIdPermissionLevels" minOccurs="0"/>
                <xsd:element ref="ns2:MigrationWizIdDocumentLibraryPermissions" minOccurs="0"/>
                <xsd:element ref="ns2:MigrationWizIdSecurityGroups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e98f41-a178-4933-bc91-9575cba1a2c1" elementFormDefault="qualified">
    <xsd:import namespace="http://schemas.microsoft.com/office/2006/documentManagement/types"/>
    <xsd:import namespace="http://schemas.microsoft.com/office/infopath/2007/PartnerControls"/>
    <xsd:element name="MigrationWizId" ma:index="8" nillable="true" ma:displayName="MigrationWizId" ma:internalName="MigrationWizId">
      <xsd:simpleType>
        <xsd:restriction base="dms:Text"/>
      </xsd:simpleType>
    </xsd:element>
    <xsd:element name="MigrationWizIdPermissions" ma:index="9" nillable="true" ma:displayName="MigrationWizIdPermissions" ma:internalName="MigrationWizIdPermissions">
      <xsd:simpleType>
        <xsd:restriction base="dms:Text"/>
      </xsd:simpleType>
    </xsd:element>
    <xsd:element name="MigrationWizIdVersion" ma:index="10" nillable="true" ma:displayName="MigrationWizIdVersion" ma:internalName="MigrationWizIdVersion">
      <xsd:simpleType>
        <xsd:restriction base="dms:Text"/>
      </xsd:simpleType>
    </xsd:element>
    <xsd:element name="lcf76f155ced4ddcb4097134ff3c332f0" ma:index="11" nillable="true" ma:displayName="Image Tags_0" ma:hidden="true" ma:internalName="lcf76f155ced4ddcb4097134ff3c332f0" ma:readOnly="false">
      <xsd:simpleType>
        <xsd:restriction base="dms:Note"/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0e33658f-19da-4b7d-b662-bcdc89fc9c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igrationWizIdPermissionLevels" ma:index="21" nillable="true" ma:displayName="MigrationWizIdPermissionLevels" ma:internalName="MigrationWizIdPermissionLevels">
      <xsd:simpleType>
        <xsd:restriction base="dms:Text"/>
      </xsd:simpleType>
    </xsd:element>
    <xsd:element name="MigrationWizIdDocumentLibraryPermissions" ma:index="22" nillable="true" ma:displayName="MigrationWizIdDocumentLibraryPermissions" ma:internalName="MigrationWizIdDocumentLibraryPermissions">
      <xsd:simpleType>
        <xsd:restriction base="dms:Text"/>
      </xsd:simpleType>
    </xsd:element>
    <xsd:element name="MigrationWizIdSecurityGroups" ma:index="23" nillable="true" ma:displayName="MigrationWizIdSecurityGroups" ma:internalName="MigrationWizIdSecurityGroups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0 xmlns="6ee98f41-a178-4933-bc91-9575cba1a2c1" xsi:nil="true"/>
    <MigrationWizId xmlns="6ee98f41-a178-4933-bc91-9575cba1a2c1" xsi:nil="true"/>
    <lcf76f155ced4ddcb4097134ff3c332f xmlns="6ee98f41-a178-4933-bc91-9575cba1a2c1">
      <Terms xmlns="http://schemas.microsoft.com/office/infopath/2007/PartnerControls"/>
    </lcf76f155ced4ddcb4097134ff3c332f>
    <MigrationWizIdDocumentLibraryPermissions xmlns="6ee98f41-a178-4933-bc91-9575cba1a2c1" xsi:nil="true"/>
    <MigrationWizIdVersion xmlns="6ee98f41-a178-4933-bc91-9575cba1a2c1" xsi:nil="true"/>
    <MigrationWizIdPermissions xmlns="6ee98f41-a178-4933-bc91-9575cba1a2c1" xsi:nil="true"/>
    <MigrationWizIdSecurityGroups xmlns="6ee98f41-a178-4933-bc91-9575cba1a2c1" xsi:nil="true"/>
    <MigrationWizIdPermissionLevels xmlns="6ee98f41-a178-4933-bc91-9575cba1a2c1" xsi:nil="true"/>
  </documentManagement>
</p:properties>
</file>

<file path=customXml/itemProps1.xml><?xml version="1.0" encoding="utf-8"?>
<ds:datastoreItem xmlns:ds="http://schemas.openxmlformats.org/officeDocument/2006/customXml" ds:itemID="{1D4289C1-102C-4612-A4A2-DC85B21786AF}"/>
</file>

<file path=customXml/itemProps2.xml><?xml version="1.0" encoding="utf-8"?>
<ds:datastoreItem xmlns:ds="http://schemas.openxmlformats.org/officeDocument/2006/customXml" ds:itemID="{7C9C0345-A56C-42C5-874D-C8A0FECF3940}"/>
</file>

<file path=customXml/itemProps3.xml><?xml version="1.0" encoding="utf-8"?>
<ds:datastoreItem xmlns:ds="http://schemas.openxmlformats.org/officeDocument/2006/customXml" ds:itemID="{EF79A633-21E2-4BFF-B2A1-6839F8989DD2}"/>
</file>

<file path=docProps/app.xml><?xml version="1.0" encoding="utf-8"?>
<Properties xmlns="http://schemas.openxmlformats.org/officeDocument/2006/extended-properties" xmlns:vt="http://schemas.openxmlformats.org/officeDocument/2006/docPropsVTypes">
  <TotalTime>6133</TotalTime>
  <Words>238</Words>
  <Application>Microsoft Office PowerPoint</Application>
  <PresentationFormat>Letter Paper (8.5x11 in)</PresentationFormat>
  <Paragraphs>49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 Service Update #23-0825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Maggiolino</dc:creator>
  <cp:lastModifiedBy>John Johnston</cp:lastModifiedBy>
  <cp:revision>83</cp:revision>
  <cp:lastPrinted>2023-08-25T18:16:53Z</cp:lastPrinted>
  <dcterms:created xsi:type="dcterms:W3CDTF">2015-10-07T13:47:43Z</dcterms:created>
  <dcterms:modified xsi:type="dcterms:W3CDTF">2023-08-25T18:27:20Z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0x0101007955F8D7A656304F8D7C261D54F5FAF5</vt:lpwstr>
  </property>
</Properties>
</file>