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60" r:id="rId3"/>
    <p:sldId id="261" r:id="rId4"/>
    <p:sldId id="259" r:id="rId5"/>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09"/>
  </p:normalViewPr>
  <p:slideViewPr>
    <p:cSldViewPr snapToGrid="0" snapToObjects="1">
      <p:cViewPr varScale="1">
        <p:scale>
          <a:sx n="79" d="100"/>
          <a:sy n="79" d="100"/>
        </p:scale>
        <p:origin x="302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10/14/2023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10/14/2023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4</a:t>
            </a:fld>
            <a:endParaRPr lang="en-US" dirty="0"/>
          </a:p>
        </p:txBody>
      </p:sp>
    </p:spTree>
    <p:extLst>
      <p:ext uri="{BB962C8B-B14F-4D97-AF65-F5344CB8AC3E}">
        <p14:creationId xmlns:p14="http://schemas.microsoft.com/office/powerpoint/2010/main" val="137500760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10/14/2023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dgrant@nybussales.com" TargetMode="External"/><Relationship Id="rId3" Type="http://schemas.openxmlformats.org/officeDocument/2006/relationships/hyperlink" Target="mailto:rhemund@newyorkbussales.com" TargetMode="External"/><Relationship Id="rId7" Type="http://schemas.openxmlformats.org/officeDocument/2006/relationships/hyperlink" Target="mailto:ptucker@newyorkbussales.com" TargetMode="External"/><Relationship Id="rId12" Type="http://schemas.openxmlformats.org/officeDocument/2006/relationships/hyperlink" Target="mailto:jjohnston@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jlewin@nybussales.com" TargetMode="External"/><Relationship Id="rId11" Type="http://schemas.openxmlformats.org/officeDocument/2006/relationships/hyperlink" Target="mailto:mmcdonald@newyorkbussales.com" TargetMode="External"/><Relationship Id="rId5" Type="http://schemas.openxmlformats.org/officeDocument/2006/relationships/hyperlink" Target="mailto:breith@newyorkbussales.com" TargetMode="External"/><Relationship Id="rId10" Type="http://schemas.openxmlformats.org/officeDocument/2006/relationships/hyperlink" Target="mailto:bshepard@newyorkbussales.com" TargetMode="External"/><Relationship Id="rId4" Type="http://schemas.openxmlformats.org/officeDocument/2006/relationships/hyperlink" Target="mailto:blamaitis@newyorkbussales.com" TargetMode="External"/><Relationship Id="rId9" Type="http://schemas.openxmlformats.org/officeDocument/2006/relationships/hyperlink" Target="mailto:breiling@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299030" y="5913965"/>
            <a:ext cx="6172200" cy="339725"/>
          </a:xfrm>
        </p:spPr>
        <p:txBody>
          <a:bodyPr/>
          <a:lstStyle/>
          <a:p>
            <a:pPr algn="ctr"/>
            <a:r>
              <a:rPr lang="en-US" dirty="0"/>
              <a:t>Transmission Tail Shaft Mount Stamped “REAR” </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Service Update #23-1014</a:t>
            </a:r>
          </a:p>
        </p:txBody>
      </p:sp>
      <p:sp>
        <p:nvSpPr>
          <p:cNvPr id="7" name="Content Placeholder 6"/>
          <p:cNvSpPr>
            <a:spLocks noGrp="1"/>
          </p:cNvSpPr>
          <p:nvPr>
            <p:ph sz="quarter" idx="14"/>
          </p:nvPr>
        </p:nvSpPr>
        <p:spPr>
          <a:xfrm>
            <a:off x="146304" y="6240692"/>
            <a:ext cx="6477653" cy="2450769"/>
          </a:xfrm>
        </p:spPr>
        <p:txBody>
          <a:bodyPr>
            <a:normAutofit/>
          </a:bodyPr>
          <a:lstStyle/>
          <a:p>
            <a:pPr marL="0" indent="0" algn="just">
              <a:buNone/>
            </a:pPr>
            <a:r>
              <a:rPr lang="en-US" dirty="0"/>
              <a:t>We have found that on units with the Ford 6R140 transmission, the rear tail shaft mount has been updated as pictured in FIGURES #1 &amp; #3 and is stamped with the word “REAR” on one side.</a:t>
            </a:r>
          </a:p>
          <a:p>
            <a:pPr marL="0" indent="0" algn="just">
              <a:buNone/>
            </a:pPr>
            <a:r>
              <a:rPr lang="en-US" dirty="0"/>
              <a:t>The issue with this is that the side stamped is actually facing the FRONT on some units. We have contacted Blue Bird engineering concerning the correct orientation of the mount.</a:t>
            </a:r>
          </a:p>
        </p:txBody>
      </p:sp>
      <p:sp>
        <p:nvSpPr>
          <p:cNvPr id="9" name="Text Placeholder 8"/>
          <p:cNvSpPr>
            <a:spLocks noGrp="1"/>
          </p:cNvSpPr>
          <p:nvPr>
            <p:ph type="body" sz="quarter" idx="16"/>
          </p:nvPr>
        </p:nvSpPr>
        <p:spPr>
          <a:xfrm>
            <a:off x="0" y="1262063"/>
            <a:ext cx="6858000" cy="395287"/>
          </a:xfrm>
        </p:spPr>
        <p:txBody>
          <a:bodyPr>
            <a:normAutofit fontScale="92500"/>
          </a:bodyPr>
          <a:lstStyle/>
          <a:p>
            <a:r>
              <a:rPr lang="en-US" dirty="0"/>
              <a:t>Blue Bird Vision/Ford Transmission Tail Shaft Mount Stamping</a:t>
            </a:r>
          </a:p>
        </p:txBody>
      </p:sp>
      <p:pic>
        <p:nvPicPr>
          <p:cNvPr id="1026" name="33D95F91-5BB7-4DCC-84C3-8E2102804CAA" descr="IMG_4720.jpg">
            <a:extLst>
              <a:ext uri="{FF2B5EF4-FFF2-40B4-BE49-F238E27FC236}">
                <a16:creationId xmlns:a16="http://schemas.microsoft.com/office/drawing/2014/main" id="{DF966B6E-981A-CA82-1490-016FAA13EF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2107" y="2123140"/>
            <a:ext cx="2729677" cy="363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7F90BFF-5841-C1A3-62D2-3CC2EFDAC2E7}"/>
              </a:ext>
            </a:extLst>
          </p:cNvPr>
          <p:cNvSpPr txBox="1"/>
          <p:nvPr/>
        </p:nvSpPr>
        <p:spPr>
          <a:xfrm>
            <a:off x="2806873" y="5691187"/>
            <a:ext cx="1244251" cy="338554"/>
          </a:xfrm>
          <a:prstGeom prst="rect">
            <a:avLst/>
          </a:prstGeom>
          <a:noFill/>
        </p:spPr>
        <p:txBody>
          <a:bodyPr wrap="none" rtlCol="0">
            <a:spAutoFit/>
          </a:bodyPr>
          <a:lstStyle/>
          <a:p>
            <a:r>
              <a:rPr lang="en-US" dirty="0"/>
              <a:t>FIGURE #1</a:t>
            </a:r>
          </a:p>
        </p:txBody>
      </p:sp>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C554EB52-A39F-1E42-ACC2-3A5CA4B651D3}" type="slidenum">
              <a:rPr lang="en-US" smtClean="0"/>
              <a:t>2</a:t>
            </a:fld>
            <a:endParaRPr lang="en-US" dirty="0"/>
          </a:p>
        </p:txBody>
      </p:sp>
      <p:pic>
        <p:nvPicPr>
          <p:cNvPr id="3" name="Picture 2">
            <a:extLst>
              <a:ext uri="{FF2B5EF4-FFF2-40B4-BE49-F238E27FC236}">
                <a16:creationId xmlns:a16="http://schemas.microsoft.com/office/drawing/2014/main" id="{F2FEC819-6E32-43DE-78AD-1E71591DBF58}"/>
              </a:ext>
            </a:extLst>
          </p:cNvPr>
          <p:cNvPicPr>
            <a:picLocks noChangeAspect="1"/>
          </p:cNvPicPr>
          <p:nvPr/>
        </p:nvPicPr>
        <p:blipFill>
          <a:blip r:embed="rId2"/>
          <a:stretch>
            <a:fillRect/>
          </a:stretch>
        </p:blipFill>
        <p:spPr>
          <a:xfrm>
            <a:off x="-1" y="25515"/>
            <a:ext cx="6858000" cy="6898409"/>
          </a:xfrm>
          <a:prstGeom prst="rect">
            <a:avLst/>
          </a:prstGeom>
        </p:spPr>
      </p:pic>
      <p:sp>
        <p:nvSpPr>
          <p:cNvPr id="5" name="TextBox 4">
            <a:extLst>
              <a:ext uri="{FF2B5EF4-FFF2-40B4-BE49-F238E27FC236}">
                <a16:creationId xmlns:a16="http://schemas.microsoft.com/office/drawing/2014/main" id="{2424ABF1-BED0-459D-A6E5-BD09A84B4765}"/>
              </a:ext>
            </a:extLst>
          </p:cNvPr>
          <p:cNvSpPr txBox="1"/>
          <p:nvPr/>
        </p:nvSpPr>
        <p:spPr>
          <a:xfrm>
            <a:off x="2806874" y="7217664"/>
            <a:ext cx="1244251" cy="338554"/>
          </a:xfrm>
          <a:prstGeom prst="rect">
            <a:avLst/>
          </a:prstGeom>
          <a:noFill/>
        </p:spPr>
        <p:txBody>
          <a:bodyPr wrap="none" rtlCol="0">
            <a:spAutoFit/>
          </a:bodyPr>
          <a:lstStyle/>
          <a:p>
            <a:r>
              <a:rPr lang="en-US" dirty="0"/>
              <a:t>FIGURE #2</a:t>
            </a:r>
          </a:p>
        </p:txBody>
      </p:sp>
      <p:sp>
        <p:nvSpPr>
          <p:cNvPr id="7" name="TextBox 6">
            <a:extLst>
              <a:ext uri="{FF2B5EF4-FFF2-40B4-BE49-F238E27FC236}">
                <a16:creationId xmlns:a16="http://schemas.microsoft.com/office/drawing/2014/main" id="{71285BF5-6260-F8E1-52D4-4073B1B4DF07}"/>
              </a:ext>
            </a:extLst>
          </p:cNvPr>
          <p:cNvSpPr txBox="1"/>
          <p:nvPr/>
        </p:nvSpPr>
        <p:spPr>
          <a:xfrm>
            <a:off x="1" y="25515"/>
            <a:ext cx="5023756" cy="2554545"/>
          </a:xfrm>
          <a:prstGeom prst="rect">
            <a:avLst/>
          </a:prstGeom>
          <a:noFill/>
        </p:spPr>
        <p:txBody>
          <a:bodyPr wrap="square" rtlCol="0">
            <a:spAutoFit/>
          </a:bodyPr>
          <a:lstStyle/>
          <a:p>
            <a:pPr algn="just"/>
            <a:r>
              <a:rPr lang="en-US" dirty="0">
                <a:solidFill>
                  <a:schemeClr val="bg1">
                    <a:lumMod val="50000"/>
                  </a:schemeClr>
                </a:solidFill>
              </a:rPr>
              <a:t>What was found is that the mount is used in several vehicle applications using the 6R140 transmission, and in some of those applications the mount needed to be oriented specifically to obtain required clearance.</a:t>
            </a:r>
          </a:p>
          <a:p>
            <a:pPr algn="just"/>
            <a:r>
              <a:rPr lang="en-US" dirty="0">
                <a:solidFill>
                  <a:schemeClr val="bg1">
                    <a:lumMod val="50000"/>
                  </a:schemeClr>
                </a:solidFill>
              </a:rPr>
              <a:t>This is NOT the case when used on the Blue Bird BBCV, so mounting from front to rear </a:t>
            </a:r>
          </a:p>
          <a:p>
            <a:pPr algn="just"/>
            <a:r>
              <a:rPr lang="en-US" dirty="0">
                <a:solidFill>
                  <a:schemeClr val="bg1">
                    <a:lumMod val="50000"/>
                  </a:schemeClr>
                </a:solidFill>
              </a:rPr>
              <a:t>is not specified and on the BBCV it can </a:t>
            </a:r>
          </a:p>
          <a:p>
            <a:pPr algn="just"/>
            <a:r>
              <a:rPr lang="en-US" dirty="0">
                <a:solidFill>
                  <a:schemeClr val="bg1">
                    <a:lumMod val="50000"/>
                  </a:schemeClr>
                </a:solidFill>
              </a:rPr>
              <a:t>be mounted either way.</a:t>
            </a:r>
          </a:p>
          <a:p>
            <a:r>
              <a:rPr lang="en-US" dirty="0"/>
              <a:t>   </a:t>
            </a:r>
          </a:p>
        </p:txBody>
      </p:sp>
    </p:spTree>
    <p:extLst>
      <p:ext uri="{BB962C8B-B14F-4D97-AF65-F5344CB8AC3E}">
        <p14:creationId xmlns:p14="http://schemas.microsoft.com/office/powerpoint/2010/main" val="414988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fld id="{C554EB52-A39F-1E42-ACC2-3A5CA4B651D3}" type="slidenum">
              <a:rPr lang="en-US" smtClean="0"/>
              <a:t>3</a:t>
            </a:fld>
            <a:endParaRPr lang="en-US" dirty="0"/>
          </a:p>
        </p:txBody>
      </p:sp>
      <p:pic>
        <p:nvPicPr>
          <p:cNvPr id="4" name="Picture 3">
            <a:extLst>
              <a:ext uri="{FF2B5EF4-FFF2-40B4-BE49-F238E27FC236}">
                <a16:creationId xmlns:a16="http://schemas.microsoft.com/office/drawing/2014/main" id="{348520EC-E2D9-236B-4472-5BCFAA5A99B0}"/>
              </a:ext>
            </a:extLst>
          </p:cNvPr>
          <p:cNvPicPr>
            <a:picLocks noChangeAspect="1"/>
          </p:cNvPicPr>
          <p:nvPr/>
        </p:nvPicPr>
        <p:blipFill>
          <a:blip r:embed="rId2"/>
          <a:stretch>
            <a:fillRect/>
          </a:stretch>
        </p:blipFill>
        <p:spPr>
          <a:xfrm>
            <a:off x="551236" y="722386"/>
            <a:ext cx="5755527" cy="3287016"/>
          </a:xfrm>
          <a:prstGeom prst="rect">
            <a:avLst/>
          </a:prstGeom>
        </p:spPr>
      </p:pic>
      <p:sp>
        <p:nvSpPr>
          <p:cNvPr id="5" name="TextBox 4">
            <a:extLst>
              <a:ext uri="{FF2B5EF4-FFF2-40B4-BE49-F238E27FC236}">
                <a16:creationId xmlns:a16="http://schemas.microsoft.com/office/drawing/2014/main" id="{0C4DB8F4-66C1-04D0-09EE-5BEDCC161393}"/>
              </a:ext>
            </a:extLst>
          </p:cNvPr>
          <p:cNvSpPr txBox="1"/>
          <p:nvPr/>
        </p:nvSpPr>
        <p:spPr>
          <a:xfrm>
            <a:off x="2806874" y="4402723"/>
            <a:ext cx="1244251" cy="338554"/>
          </a:xfrm>
          <a:prstGeom prst="rect">
            <a:avLst/>
          </a:prstGeom>
          <a:noFill/>
        </p:spPr>
        <p:txBody>
          <a:bodyPr wrap="none" rtlCol="0">
            <a:spAutoFit/>
          </a:bodyPr>
          <a:lstStyle/>
          <a:p>
            <a:r>
              <a:rPr lang="en-US" dirty="0"/>
              <a:t>FIGURE #3</a:t>
            </a:r>
          </a:p>
        </p:txBody>
      </p:sp>
    </p:spTree>
    <p:extLst>
      <p:ext uri="{BB962C8B-B14F-4D97-AF65-F5344CB8AC3E}">
        <p14:creationId xmlns:p14="http://schemas.microsoft.com/office/powerpoint/2010/main" val="314288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541" y="308242"/>
            <a:ext cx="6083585" cy="72128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C554EB52-A39F-1E42-ACC2-3A5CA4B651D3}" type="slidenum">
              <a:rPr lang="en-US" smtClean="0"/>
              <a:pPr/>
              <a:t>4</a:t>
            </a:fld>
            <a:endParaRPr lang="en-US" dirty="0"/>
          </a:p>
        </p:txBody>
      </p:sp>
      <p:sp>
        <p:nvSpPr>
          <p:cNvPr id="4" name="Content Placeholder 3"/>
          <p:cNvSpPr>
            <a:spLocks noGrp="1"/>
          </p:cNvSpPr>
          <p:nvPr>
            <p:ph sz="quarter" idx="13"/>
          </p:nvPr>
        </p:nvSpPr>
        <p:spPr>
          <a:xfrm>
            <a:off x="357541" y="542506"/>
            <a:ext cx="6083585" cy="641143"/>
          </a:xfrm>
        </p:spPr>
        <p:txBody>
          <a:bodyPr>
            <a:normAutofit/>
          </a:bodyPr>
          <a:lstStyle/>
          <a:p>
            <a:r>
              <a:rPr lang="en-US" sz="1400" dirty="0"/>
              <a:t>CONTACT OUR SERVICE OR PARTS DEPARTMENT WITH ANY QUESTIONS</a:t>
            </a:r>
          </a:p>
          <a:p>
            <a:endParaRPr lang="en-US" dirty="0"/>
          </a:p>
        </p:txBody>
      </p:sp>
      <p:sp>
        <p:nvSpPr>
          <p:cNvPr id="6" name="TextBox 5">
            <a:extLst>
              <a:ext uri="{FF2B5EF4-FFF2-40B4-BE49-F238E27FC236}">
                <a16:creationId xmlns:a16="http://schemas.microsoft.com/office/drawing/2014/main" id="{FF23B0CC-DBA6-2F30-4AA3-C60E06542BF8}"/>
              </a:ext>
            </a:extLst>
          </p:cNvPr>
          <p:cNvSpPr txBox="1"/>
          <p:nvPr/>
        </p:nvSpPr>
        <p:spPr>
          <a:xfrm>
            <a:off x="1803682" y="984921"/>
            <a:ext cx="3191297" cy="5909310"/>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3">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4">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5">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6"/>
            </a:endParaRPr>
          </a:p>
          <a:p>
            <a:pPr algn="ctr"/>
            <a:r>
              <a:rPr lang="fi-FI" sz="1400" dirty="0">
                <a:solidFill>
                  <a:srgbClr val="0B3588"/>
                </a:solidFill>
              </a:rPr>
              <a:t>Phil Tucker</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8"/>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Andrew Faskel</a:t>
            </a:r>
          </a:p>
          <a:p>
            <a:pPr algn="ctr"/>
            <a:r>
              <a:rPr lang="sv-SE" sz="1400" dirty="0">
                <a:solidFill>
                  <a:srgbClr val="0B3588"/>
                </a:solidFill>
                <a:hlinkClick r:id="rId10">
                  <a:extLst>
                    <a:ext uri="{A12FA001-AC4F-418D-AE19-62706E023703}">
                      <ahyp:hlinkClr xmlns:ahyp="http://schemas.microsoft.com/office/drawing/2018/hyperlinkcolor" val="tx"/>
                    </a:ext>
                  </a:extLst>
                </a:hlinkClick>
              </a:rPr>
              <a:t>afaskel@newyorkbussales.com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Cherry</a:t>
            </a:r>
          </a:p>
          <a:p>
            <a:pPr algn="ctr"/>
            <a:r>
              <a:rPr lang="sv-SE" sz="1300" dirty="0">
                <a:solidFill>
                  <a:srgbClr val="0B3588"/>
                </a:solidFill>
                <a:hlinkClick r:id="rId11">
                  <a:extLst>
                    <a:ext uri="{A12FA001-AC4F-418D-AE19-62706E023703}">
                      <ahyp:hlinkClr xmlns:ahyp="http://schemas.microsoft.com/office/drawing/2018/hyperlinkcolor" val="tx"/>
                    </a:ext>
                  </a:extLst>
                </a:hlinkClick>
              </a:rPr>
              <a:t>mcherry@newyorkbussales.com</a:t>
            </a:r>
            <a:r>
              <a:rPr lang="sv-SE" sz="1300" dirty="0">
                <a:solidFill>
                  <a:srgbClr val="0B3588"/>
                </a:solidFill>
              </a:rPr>
              <a:t> </a:t>
            </a:r>
          </a:p>
        </p:txBody>
      </p:sp>
      <p:sp>
        <p:nvSpPr>
          <p:cNvPr id="7" name="TextBox 6">
            <a:extLst>
              <a:ext uri="{FF2B5EF4-FFF2-40B4-BE49-F238E27FC236}">
                <a16:creationId xmlns:a16="http://schemas.microsoft.com/office/drawing/2014/main" id="{9B24917B-22C7-B07D-99C8-0D3E625D4CE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12">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spTree>
    <p:extLst>
      <p:ext uri="{BB962C8B-B14F-4D97-AF65-F5344CB8AC3E}">
        <p14:creationId xmlns:p14="http://schemas.microsoft.com/office/powerpoint/2010/main" val="3355240659"/>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622A5F51-3361-4C3E-B641-DC967E2919AB}"/>
</file>

<file path=customXml/itemProps2.xml><?xml version="1.0" encoding="utf-8"?>
<ds:datastoreItem xmlns:ds="http://schemas.openxmlformats.org/officeDocument/2006/customXml" ds:itemID="{CE2EFDE6-1116-4058-A9BB-6F0C7EB088C6}"/>
</file>

<file path=customXml/itemProps3.xml><?xml version="1.0" encoding="utf-8"?>
<ds:datastoreItem xmlns:ds="http://schemas.openxmlformats.org/officeDocument/2006/customXml" ds:itemID="{5E25A41C-AF7B-4AD3-B60C-548AFEB3C137}"/>
</file>

<file path=docProps/app.xml><?xml version="1.0" encoding="utf-8"?>
<Properties xmlns="http://schemas.openxmlformats.org/officeDocument/2006/extended-properties" xmlns:vt="http://schemas.openxmlformats.org/officeDocument/2006/docPropsVTypes">
  <TotalTime>830</TotalTime>
  <Words>286</Words>
  <Application>Microsoft Office PowerPoint</Application>
  <PresentationFormat>Letter Paper (8.5x11 in)</PresentationFormat>
  <Paragraphs>56</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Service Update #23-1014</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50</cp:revision>
  <dcterms:created xsi:type="dcterms:W3CDTF">2015-10-07T13:47:43Z</dcterms:created>
  <dcterms:modified xsi:type="dcterms:W3CDTF">2023-10-14T12:13:42Z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